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4" r:id="rId1"/>
  </p:sldMasterIdLst>
  <p:sldIdLst>
    <p:sldId id="258" r:id="rId2"/>
    <p:sldId id="307" r:id="rId3"/>
    <p:sldId id="256" r:id="rId4"/>
    <p:sldId id="257" r:id="rId5"/>
    <p:sldId id="308" r:id="rId6"/>
    <p:sldId id="259" r:id="rId7"/>
    <p:sldId id="260" r:id="rId8"/>
    <p:sldId id="309" r:id="rId9"/>
    <p:sldId id="305" r:id="rId10"/>
    <p:sldId id="306" r:id="rId11"/>
    <p:sldId id="298" r:id="rId12"/>
    <p:sldId id="271" r:id="rId13"/>
    <p:sldId id="310" r:id="rId14"/>
    <p:sldId id="311" r:id="rId15"/>
    <p:sldId id="312" r:id="rId16"/>
    <p:sldId id="313" r:id="rId17"/>
    <p:sldId id="300" r:id="rId18"/>
    <p:sldId id="314" r:id="rId19"/>
    <p:sldId id="262" r:id="rId20"/>
    <p:sldId id="315" r:id="rId21"/>
    <p:sldId id="286" r:id="rId22"/>
    <p:sldId id="275" r:id="rId23"/>
    <p:sldId id="288" r:id="rId24"/>
    <p:sldId id="287" r:id="rId25"/>
    <p:sldId id="289" r:id="rId26"/>
    <p:sldId id="318" r:id="rId27"/>
    <p:sldId id="319" r:id="rId28"/>
    <p:sldId id="292" r:id="rId29"/>
    <p:sldId id="316" r:id="rId30"/>
    <p:sldId id="317" r:id="rId31"/>
    <p:sldId id="264" r:id="rId32"/>
    <p:sldId id="265" r:id="rId33"/>
    <p:sldId id="278" r:id="rId34"/>
    <p:sldId id="301" r:id="rId35"/>
    <p:sldId id="283" r:id="rId36"/>
    <p:sldId id="277" r:id="rId37"/>
    <p:sldId id="293" r:id="rId38"/>
    <p:sldId id="295" r:id="rId39"/>
    <p:sldId id="302" r:id="rId40"/>
    <p:sldId id="303" r:id="rId41"/>
    <p:sldId id="30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FFF0"/>
    <a:srgbClr val="9B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17"/>
    <p:restoredTop sz="96296"/>
  </p:normalViewPr>
  <p:slideViewPr>
    <p:cSldViewPr snapToGrid="0" snapToObjects="1">
      <p:cViewPr varScale="1">
        <p:scale>
          <a:sx n="67" d="100"/>
          <a:sy n="67" d="100"/>
        </p:scale>
        <p:origin x="260"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tx1"/>
                </a:solidFill>
              </a:rPr>
              <a:t>Bot Or Not – Tweet</a:t>
            </a:r>
            <a:r>
              <a:rPr lang="en-IN" b="1" baseline="0" dirty="0">
                <a:solidFill>
                  <a:schemeClr val="tx1"/>
                </a:solidFill>
              </a:rPr>
              <a:t> Level</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B77-46F5-B0BF-53EB8DB6E6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77-46F5-B0BF-53EB8DB6E6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B77-46F5-B0BF-53EB8DB6E63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Sheet1!$C$11:$C$13</c:f>
              <c:strCache>
                <c:ptCount val="3"/>
                <c:pt idx="0">
                  <c:v>Bot</c:v>
                </c:pt>
                <c:pt idx="1">
                  <c:v>Not a Bot</c:v>
                </c:pt>
                <c:pt idx="2">
                  <c:v>NA</c:v>
                </c:pt>
              </c:strCache>
            </c:strRef>
          </c:cat>
          <c:val>
            <c:numRef>
              <c:f>Sheet1!$D$11:$D$13</c:f>
              <c:numCache>
                <c:formatCode>_ * #,##0_ ;_ * \-#,##0_ ;_ * "-"??_ ;_ @_ </c:formatCode>
                <c:ptCount val="3"/>
                <c:pt idx="0">
                  <c:v>822</c:v>
                </c:pt>
                <c:pt idx="1">
                  <c:v>2627</c:v>
                </c:pt>
                <c:pt idx="2">
                  <c:v>41</c:v>
                </c:pt>
              </c:numCache>
            </c:numRef>
          </c:val>
          <c:extLst>
            <c:ext xmlns:c16="http://schemas.microsoft.com/office/drawing/2014/chart" uri="{C3380CC4-5D6E-409C-BE32-E72D297353CC}">
              <c16:uniqueId val="{00000006-1B77-46F5-B0BF-53EB8DB6E63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tx1"/>
                </a:solidFill>
              </a:rPr>
              <a:t>Bot Or Not – User</a:t>
            </a:r>
            <a:r>
              <a:rPr lang="en-IN" b="1" baseline="0" dirty="0">
                <a:solidFill>
                  <a:schemeClr val="tx1"/>
                </a:solidFill>
              </a:rPr>
              <a:t> Level</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3E0-A541-A7AF-A59760F7DC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3E0-A541-A7AF-A59760F7DCA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3E0-A541-A7AF-A59760F7DCA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Sheet1!$B$3:$B$5</c:f>
              <c:strCache>
                <c:ptCount val="3"/>
                <c:pt idx="0">
                  <c:v>Bot</c:v>
                </c:pt>
                <c:pt idx="1">
                  <c:v>Not a Bot</c:v>
                </c:pt>
                <c:pt idx="2">
                  <c:v>NA</c:v>
                </c:pt>
              </c:strCache>
            </c:strRef>
          </c:cat>
          <c:val>
            <c:numRef>
              <c:f>Sheet1!$C$3:$C$5</c:f>
              <c:numCache>
                <c:formatCode>General</c:formatCode>
                <c:ptCount val="3"/>
                <c:pt idx="0">
                  <c:v>255</c:v>
                </c:pt>
                <c:pt idx="1">
                  <c:v>1839</c:v>
                </c:pt>
                <c:pt idx="2">
                  <c:v>34</c:v>
                </c:pt>
              </c:numCache>
            </c:numRef>
          </c:val>
          <c:extLst>
            <c:ext xmlns:c16="http://schemas.microsoft.com/office/drawing/2014/chart" uri="{C3380CC4-5D6E-409C-BE32-E72D297353CC}">
              <c16:uniqueId val="{00000006-A3E0-A541-A7AF-A59760F7DCA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hyperlink" Target="https://ajph.aphapublications.org/doi/pdf/10.2105/AJPH.2019.305461"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ajph.aphapublications.org/doi/pdf/10.2105/AJPH.2019.305461"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1" Type="http://schemas.openxmlformats.org/officeDocument/2006/relationships/hyperlink" Target="https://ajph.aphapublications.org/doi/pdf/10.2105/AJPH.2019.305461"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ajph.aphapublications.org/doi/pdf/10.2105/AJPH.2019.305461" TargetMode="External"/><Relationship Id="rId2" Type="http://schemas.openxmlformats.org/officeDocument/2006/relationships/image" Target="../media/image8.svg"/><Relationship Id="rId1"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5.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svg"/><Relationship Id="rId1" Type="http://schemas.openxmlformats.org/officeDocument/2006/relationships/image" Target="../media/image29.png"/><Relationship Id="rId6" Type="http://schemas.openxmlformats.org/officeDocument/2006/relationships/image" Target="../media/image28.svg"/><Relationship Id="rId5" Type="http://schemas.openxmlformats.org/officeDocument/2006/relationships/image" Target="../media/image31.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34.svg"/><Relationship Id="rId1" Type="http://schemas.openxmlformats.org/officeDocument/2006/relationships/image" Target="../media/image43.png"/><Relationship Id="rId6" Type="http://schemas.openxmlformats.org/officeDocument/2006/relationships/image" Target="../media/image38.svg"/><Relationship Id="rId5" Type="http://schemas.openxmlformats.org/officeDocument/2006/relationships/image" Target="../media/image45.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3FCB2-B451-46A2-9158-19B4FCDC7BC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ED666C94-7F6F-4FE7-B156-CB22BAFA255F}">
      <dgm:prSet/>
      <dgm:spPr/>
      <dgm:t>
        <a:bodyPr/>
        <a:lstStyle/>
        <a:p>
          <a:pPr>
            <a:lnSpc>
              <a:spcPct val="100000"/>
            </a:lnSpc>
          </a:pPr>
          <a:r>
            <a:rPr lang="en-US" dirty="0"/>
            <a:t>Package used- NLTK (natural Language toolkit, a package in Python for natural language processing)</a:t>
          </a:r>
        </a:p>
      </dgm:t>
    </dgm:pt>
    <dgm:pt modelId="{A96F21E6-F41E-4B75-A680-EBF2A6949CDF}" type="parTrans" cxnId="{EFCFCFD7-6ACA-49DC-9926-2D0964DED25F}">
      <dgm:prSet/>
      <dgm:spPr/>
      <dgm:t>
        <a:bodyPr/>
        <a:lstStyle/>
        <a:p>
          <a:endParaRPr lang="en-US"/>
        </a:p>
      </dgm:t>
    </dgm:pt>
    <dgm:pt modelId="{F700AF54-B4C0-4E51-8515-37CDC92B2578}" type="sibTrans" cxnId="{EFCFCFD7-6ACA-49DC-9926-2D0964DED25F}">
      <dgm:prSet/>
      <dgm:spPr/>
      <dgm:t>
        <a:bodyPr/>
        <a:lstStyle/>
        <a:p>
          <a:endParaRPr lang="en-US"/>
        </a:p>
      </dgm:t>
    </dgm:pt>
    <dgm:pt modelId="{E299385A-0557-4988-B97F-9E51C93A42E0}">
      <dgm:prSet/>
      <dgm:spPr/>
      <dgm:t>
        <a:bodyPr/>
        <a:lstStyle/>
        <a:p>
          <a:pPr>
            <a:lnSpc>
              <a:spcPct val="100000"/>
            </a:lnSpc>
          </a:pPr>
          <a:r>
            <a:rPr lang="en-US"/>
            <a:t>Remove links</a:t>
          </a:r>
        </a:p>
      </dgm:t>
    </dgm:pt>
    <dgm:pt modelId="{7193D071-C9EA-45F2-85DF-CE055896CEE2}" type="parTrans" cxnId="{3E079128-E0E9-4688-9995-670329AE6E96}">
      <dgm:prSet/>
      <dgm:spPr/>
      <dgm:t>
        <a:bodyPr/>
        <a:lstStyle/>
        <a:p>
          <a:endParaRPr lang="en-US"/>
        </a:p>
      </dgm:t>
    </dgm:pt>
    <dgm:pt modelId="{BAE03336-DFE8-4F92-BDBB-050421DA86DC}" type="sibTrans" cxnId="{3E079128-E0E9-4688-9995-670329AE6E96}">
      <dgm:prSet/>
      <dgm:spPr/>
      <dgm:t>
        <a:bodyPr/>
        <a:lstStyle/>
        <a:p>
          <a:endParaRPr lang="en-US"/>
        </a:p>
      </dgm:t>
    </dgm:pt>
    <dgm:pt modelId="{77A39875-3C0B-4BA0-A550-34936765E321}">
      <dgm:prSet/>
      <dgm:spPr/>
      <dgm:t>
        <a:bodyPr/>
        <a:lstStyle/>
        <a:p>
          <a:pPr>
            <a:lnSpc>
              <a:spcPct val="100000"/>
            </a:lnSpc>
          </a:pPr>
          <a:r>
            <a:rPr lang="en-US"/>
            <a:t>Convert tweet text to lowercase</a:t>
          </a:r>
        </a:p>
      </dgm:t>
    </dgm:pt>
    <dgm:pt modelId="{BC4C6B81-4123-4157-9573-0FA987D10AEC}" type="parTrans" cxnId="{61B5DB4D-86E4-494B-BF49-FA1FBDE134BB}">
      <dgm:prSet/>
      <dgm:spPr/>
      <dgm:t>
        <a:bodyPr/>
        <a:lstStyle/>
        <a:p>
          <a:endParaRPr lang="en-US"/>
        </a:p>
      </dgm:t>
    </dgm:pt>
    <dgm:pt modelId="{5AE90CD7-A3E9-4BB8-BA26-36B4839F8DEF}" type="sibTrans" cxnId="{61B5DB4D-86E4-494B-BF49-FA1FBDE134BB}">
      <dgm:prSet/>
      <dgm:spPr/>
      <dgm:t>
        <a:bodyPr/>
        <a:lstStyle/>
        <a:p>
          <a:endParaRPr lang="en-US"/>
        </a:p>
      </dgm:t>
    </dgm:pt>
    <dgm:pt modelId="{F42C498A-DF97-4DD3-8617-32F85AB0577A}">
      <dgm:prSet/>
      <dgm:spPr/>
      <dgm:t>
        <a:bodyPr/>
        <a:lstStyle/>
        <a:p>
          <a:pPr>
            <a:lnSpc>
              <a:spcPct val="100000"/>
            </a:lnSpc>
          </a:pPr>
          <a:r>
            <a:rPr lang="en-US"/>
            <a:t>Remove punctuations</a:t>
          </a:r>
        </a:p>
      </dgm:t>
    </dgm:pt>
    <dgm:pt modelId="{2C397E3A-3EC0-4E00-8E8E-A3CE68E6C7C1}" type="parTrans" cxnId="{28C49BA9-2EA7-4DD0-94E6-FB336369A076}">
      <dgm:prSet/>
      <dgm:spPr/>
      <dgm:t>
        <a:bodyPr/>
        <a:lstStyle/>
        <a:p>
          <a:endParaRPr lang="en-US"/>
        </a:p>
      </dgm:t>
    </dgm:pt>
    <dgm:pt modelId="{477DACDF-3E0A-41C6-9987-FB1B6EF31D13}" type="sibTrans" cxnId="{28C49BA9-2EA7-4DD0-94E6-FB336369A076}">
      <dgm:prSet/>
      <dgm:spPr/>
      <dgm:t>
        <a:bodyPr/>
        <a:lstStyle/>
        <a:p>
          <a:endParaRPr lang="en-US"/>
        </a:p>
      </dgm:t>
    </dgm:pt>
    <dgm:pt modelId="{22A0AC96-FF29-45B2-A5A4-B279ACCCEF29}">
      <dgm:prSet/>
      <dgm:spPr/>
      <dgm:t>
        <a:bodyPr/>
        <a:lstStyle/>
        <a:p>
          <a:pPr>
            <a:lnSpc>
              <a:spcPct val="100000"/>
            </a:lnSpc>
          </a:pPr>
          <a:r>
            <a:rPr lang="en-US"/>
            <a:t>Remove numbers</a:t>
          </a:r>
          <a:endParaRPr lang="en-US" dirty="0"/>
        </a:p>
      </dgm:t>
    </dgm:pt>
    <dgm:pt modelId="{54761D43-94B2-43FB-8772-63ABB7036BBE}" type="parTrans" cxnId="{089147EB-12FB-40E5-B686-F57135AEA1BF}">
      <dgm:prSet/>
      <dgm:spPr/>
      <dgm:t>
        <a:bodyPr/>
        <a:lstStyle/>
        <a:p>
          <a:endParaRPr lang="en-US"/>
        </a:p>
      </dgm:t>
    </dgm:pt>
    <dgm:pt modelId="{20A8155F-2460-4EFB-9704-75FC19720C27}" type="sibTrans" cxnId="{089147EB-12FB-40E5-B686-F57135AEA1BF}">
      <dgm:prSet/>
      <dgm:spPr/>
      <dgm:t>
        <a:bodyPr/>
        <a:lstStyle/>
        <a:p>
          <a:endParaRPr lang="en-US"/>
        </a:p>
      </dgm:t>
    </dgm:pt>
    <dgm:pt modelId="{1B1238C0-A40F-4956-B97A-51ABAD17A073}">
      <dgm:prSet/>
      <dgm:spPr/>
      <dgm:t>
        <a:bodyPr/>
        <a:lstStyle/>
        <a:p>
          <a:pPr>
            <a:lnSpc>
              <a:spcPct val="100000"/>
            </a:lnSpc>
          </a:pPr>
          <a:r>
            <a:rPr lang="en-US" dirty="0"/>
            <a:t>Removed Re-tweets</a:t>
          </a:r>
        </a:p>
      </dgm:t>
    </dgm:pt>
    <dgm:pt modelId="{5E780863-FE7C-430F-BABE-395C8F00C5AC}" type="parTrans" cxnId="{AC631E92-85B4-4CF6-89A5-FC5244F6DF37}">
      <dgm:prSet/>
      <dgm:spPr/>
      <dgm:t>
        <a:bodyPr/>
        <a:lstStyle/>
        <a:p>
          <a:endParaRPr lang="en-US"/>
        </a:p>
      </dgm:t>
    </dgm:pt>
    <dgm:pt modelId="{A1EC70C1-02E2-4B0B-9052-581D2A53B1EE}" type="sibTrans" cxnId="{AC631E92-85B4-4CF6-89A5-FC5244F6DF37}">
      <dgm:prSet/>
      <dgm:spPr/>
      <dgm:t>
        <a:bodyPr/>
        <a:lstStyle/>
        <a:p>
          <a:endParaRPr lang="en-US"/>
        </a:p>
      </dgm:t>
    </dgm:pt>
    <dgm:pt modelId="{CEB8261D-77AF-4EE0-A1B5-667D48914E3C}">
      <dgm:prSet/>
      <dgm:spPr/>
      <dgm:t>
        <a:bodyPr/>
        <a:lstStyle/>
        <a:p>
          <a:pPr>
            <a:lnSpc>
              <a:spcPct val="100000"/>
            </a:lnSpc>
          </a:pPr>
          <a:r>
            <a:rPr lang="en-US"/>
            <a:t>Non-printable character removal e.g., emojis and symbols from other languages</a:t>
          </a:r>
        </a:p>
      </dgm:t>
    </dgm:pt>
    <dgm:pt modelId="{6EDCD976-2BA4-4B03-9565-57A78DF67A1D}" type="parTrans" cxnId="{BA06C4C5-7DB7-482B-BBBC-DD1496423817}">
      <dgm:prSet/>
      <dgm:spPr/>
      <dgm:t>
        <a:bodyPr/>
        <a:lstStyle/>
        <a:p>
          <a:endParaRPr lang="en-US"/>
        </a:p>
      </dgm:t>
    </dgm:pt>
    <dgm:pt modelId="{629BFB48-EE55-4110-956F-FD51AA13DEA9}" type="sibTrans" cxnId="{BA06C4C5-7DB7-482B-BBBC-DD1496423817}">
      <dgm:prSet/>
      <dgm:spPr/>
      <dgm:t>
        <a:bodyPr/>
        <a:lstStyle/>
        <a:p>
          <a:endParaRPr lang="en-US"/>
        </a:p>
      </dgm:t>
    </dgm:pt>
    <dgm:pt modelId="{0FA66B7D-638D-274E-A2E2-AA07BBB26EFB}" type="pres">
      <dgm:prSet presAssocID="{1B83FCB2-B451-46A2-9158-19B4FCDC7BC4}" presName="linear" presStyleCnt="0">
        <dgm:presLayoutVars>
          <dgm:animLvl val="lvl"/>
          <dgm:resizeHandles val="exact"/>
        </dgm:presLayoutVars>
      </dgm:prSet>
      <dgm:spPr/>
    </dgm:pt>
    <dgm:pt modelId="{382AB00F-2BAC-1741-8F12-58B0A0CC4182}" type="pres">
      <dgm:prSet presAssocID="{ED666C94-7F6F-4FE7-B156-CB22BAFA255F}" presName="parentText" presStyleLbl="node1" presStyleIdx="0" presStyleCnt="7">
        <dgm:presLayoutVars>
          <dgm:chMax val="0"/>
          <dgm:bulletEnabled val="1"/>
        </dgm:presLayoutVars>
      </dgm:prSet>
      <dgm:spPr/>
    </dgm:pt>
    <dgm:pt modelId="{9DE9182F-63A9-804D-B795-4ADE1EB8CFDE}" type="pres">
      <dgm:prSet presAssocID="{F700AF54-B4C0-4E51-8515-37CDC92B2578}" presName="spacer" presStyleCnt="0"/>
      <dgm:spPr/>
    </dgm:pt>
    <dgm:pt modelId="{5B1D23ED-4B63-3944-9495-D3371E5B8504}" type="pres">
      <dgm:prSet presAssocID="{E299385A-0557-4988-B97F-9E51C93A42E0}" presName="parentText" presStyleLbl="node1" presStyleIdx="1" presStyleCnt="7">
        <dgm:presLayoutVars>
          <dgm:chMax val="0"/>
          <dgm:bulletEnabled val="1"/>
        </dgm:presLayoutVars>
      </dgm:prSet>
      <dgm:spPr/>
    </dgm:pt>
    <dgm:pt modelId="{3F76D3D0-6FBA-4D4C-B943-0FA37D1E6F6E}" type="pres">
      <dgm:prSet presAssocID="{BAE03336-DFE8-4F92-BDBB-050421DA86DC}" presName="spacer" presStyleCnt="0"/>
      <dgm:spPr/>
    </dgm:pt>
    <dgm:pt modelId="{8F32915E-E4A7-C043-BC30-10B761303E61}" type="pres">
      <dgm:prSet presAssocID="{77A39875-3C0B-4BA0-A550-34936765E321}" presName="parentText" presStyleLbl="node1" presStyleIdx="2" presStyleCnt="7">
        <dgm:presLayoutVars>
          <dgm:chMax val="0"/>
          <dgm:bulletEnabled val="1"/>
        </dgm:presLayoutVars>
      </dgm:prSet>
      <dgm:spPr/>
    </dgm:pt>
    <dgm:pt modelId="{241C21FA-1CDF-1B44-B529-D0699FEFE5BB}" type="pres">
      <dgm:prSet presAssocID="{5AE90CD7-A3E9-4BB8-BA26-36B4839F8DEF}" presName="spacer" presStyleCnt="0"/>
      <dgm:spPr/>
    </dgm:pt>
    <dgm:pt modelId="{DAFD0D19-26F8-4240-957B-C93DD3E683E8}" type="pres">
      <dgm:prSet presAssocID="{F42C498A-DF97-4DD3-8617-32F85AB0577A}" presName="parentText" presStyleLbl="node1" presStyleIdx="3" presStyleCnt="7">
        <dgm:presLayoutVars>
          <dgm:chMax val="0"/>
          <dgm:bulletEnabled val="1"/>
        </dgm:presLayoutVars>
      </dgm:prSet>
      <dgm:spPr/>
    </dgm:pt>
    <dgm:pt modelId="{3E77011D-92E2-D542-A607-8388084EC969}" type="pres">
      <dgm:prSet presAssocID="{477DACDF-3E0A-41C6-9987-FB1B6EF31D13}" presName="spacer" presStyleCnt="0"/>
      <dgm:spPr/>
    </dgm:pt>
    <dgm:pt modelId="{6CE3C138-CBED-3748-8F7A-BCA74E2B1917}" type="pres">
      <dgm:prSet presAssocID="{22A0AC96-FF29-45B2-A5A4-B279ACCCEF29}" presName="parentText" presStyleLbl="node1" presStyleIdx="4" presStyleCnt="7">
        <dgm:presLayoutVars>
          <dgm:chMax val="0"/>
          <dgm:bulletEnabled val="1"/>
        </dgm:presLayoutVars>
      </dgm:prSet>
      <dgm:spPr/>
    </dgm:pt>
    <dgm:pt modelId="{84AB9BFF-1978-834D-A6B2-87A62F66F268}" type="pres">
      <dgm:prSet presAssocID="{20A8155F-2460-4EFB-9704-75FC19720C27}" presName="spacer" presStyleCnt="0"/>
      <dgm:spPr/>
    </dgm:pt>
    <dgm:pt modelId="{44A70698-3720-6746-B259-5F8B0F101B3B}" type="pres">
      <dgm:prSet presAssocID="{1B1238C0-A40F-4956-B97A-51ABAD17A073}" presName="parentText" presStyleLbl="node1" presStyleIdx="5" presStyleCnt="7">
        <dgm:presLayoutVars>
          <dgm:chMax val="0"/>
          <dgm:bulletEnabled val="1"/>
        </dgm:presLayoutVars>
      </dgm:prSet>
      <dgm:spPr/>
    </dgm:pt>
    <dgm:pt modelId="{84E74DE8-AE7C-2444-80B5-3EBB38F31B17}" type="pres">
      <dgm:prSet presAssocID="{A1EC70C1-02E2-4B0B-9052-581D2A53B1EE}" presName="spacer" presStyleCnt="0"/>
      <dgm:spPr/>
    </dgm:pt>
    <dgm:pt modelId="{DF35E3D8-5A1D-A840-AD66-5BF6C697477D}" type="pres">
      <dgm:prSet presAssocID="{CEB8261D-77AF-4EE0-A1B5-667D48914E3C}" presName="parentText" presStyleLbl="node1" presStyleIdx="6" presStyleCnt="7">
        <dgm:presLayoutVars>
          <dgm:chMax val="0"/>
          <dgm:bulletEnabled val="1"/>
        </dgm:presLayoutVars>
      </dgm:prSet>
      <dgm:spPr/>
    </dgm:pt>
  </dgm:ptLst>
  <dgm:cxnLst>
    <dgm:cxn modelId="{3387F702-9429-6446-9DDC-51C5A479CE86}" type="presOf" srcId="{1B1238C0-A40F-4956-B97A-51ABAD17A073}" destId="{44A70698-3720-6746-B259-5F8B0F101B3B}" srcOrd="0" destOrd="0" presId="urn:microsoft.com/office/officeart/2005/8/layout/vList2"/>
    <dgm:cxn modelId="{C7A1EF08-23FE-0C42-9229-587360D0D51A}" type="presOf" srcId="{E299385A-0557-4988-B97F-9E51C93A42E0}" destId="{5B1D23ED-4B63-3944-9495-D3371E5B8504}" srcOrd="0" destOrd="0" presId="urn:microsoft.com/office/officeart/2005/8/layout/vList2"/>
    <dgm:cxn modelId="{FA1F8516-8CB8-1F4A-B2A4-2F5A5E4CEC18}" type="presOf" srcId="{22A0AC96-FF29-45B2-A5A4-B279ACCCEF29}" destId="{6CE3C138-CBED-3748-8F7A-BCA74E2B1917}" srcOrd="0" destOrd="0" presId="urn:microsoft.com/office/officeart/2005/8/layout/vList2"/>
    <dgm:cxn modelId="{3E079128-E0E9-4688-9995-670329AE6E96}" srcId="{1B83FCB2-B451-46A2-9158-19B4FCDC7BC4}" destId="{E299385A-0557-4988-B97F-9E51C93A42E0}" srcOrd="1" destOrd="0" parTransId="{7193D071-C9EA-45F2-85DF-CE055896CEE2}" sibTransId="{BAE03336-DFE8-4F92-BDBB-050421DA86DC}"/>
    <dgm:cxn modelId="{61B5DB4D-86E4-494B-BF49-FA1FBDE134BB}" srcId="{1B83FCB2-B451-46A2-9158-19B4FCDC7BC4}" destId="{77A39875-3C0B-4BA0-A550-34936765E321}" srcOrd="2" destOrd="0" parTransId="{BC4C6B81-4123-4157-9573-0FA987D10AEC}" sibTransId="{5AE90CD7-A3E9-4BB8-BA26-36B4839F8DEF}"/>
    <dgm:cxn modelId="{AC631E92-85B4-4CF6-89A5-FC5244F6DF37}" srcId="{1B83FCB2-B451-46A2-9158-19B4FCDC7BC4}" destId="{1B1238C0-A40F-4956-B97A-51ABAD17A073}" srcOrd="5" destOrd="0" parTransId="{5E780863-FE7C-430F-BABE-395C8F00C5AC}" sibTransId="{A1EC70C1-02E2-4B0B-9052-581D2A53B1EE}"/>
    <dgm:cxn modelId="{47D5639A-6DA3-6344-BFE4-2F1DBDE0647F}" type="presOf" srcId="{77A39875-3C0B-4BA0-A550-34936765E321}" destId="{8F32915E-E4A7-C043-BC30-10B761303E61}" srcOrd="0" destOrd="0" presId="urn:microsoft.com/office/officeart/2005/8/layout/vList2"/>
    <dgm:cxn modelId="{332958A7-1F6A-5D4A-889A-7B87C98E4E79}" type="presOf" srcId="{ED666C94-7F6F-4FE7-B156-CB22BAFA255F}" destId="{382AB00F-2BAC-1741-8F12-58B0A0CC4182}" srcOrd="0" destOrd="0" presId="urn:microsoft.com/office/officeart/2005/8/layout/vList2"/>
    <dgm:cxn modelId="{28C49BA9-2EA7-4DD0-94E6-FB336369A076}" srcId="{1B83FCB2-B451-46A2-9158-19B4FCDC7BC4}" destId="{F42C498A-DF97-4DD3-8617-32F85AB0577A}" srcOrd="3" destOrd="0" parTransId="{2C397E3A-3EC0-4E00-8E8E-A3CE68E6C7C1}" sibTransId="{477DACDF-3E0A-41C6-9987-FB1B6EF31D13}"/>
    <dgm:cxn modelId="{B1B7C2B3-EF67-114B-AFCE-56208CC39006}" type="presOf" srcId="{CEB8261D-77AF-4EE0-A1B5-667D48914E3C}" destId="{DF35E3D8-5A1D-A840-AD66-5BF6C697477D}" srcOrd="0" destOrd="0" presId="urn:microsoft.com/office/officeart/2005/8/layout/vList2"/>
    <dgm:cxn modelId="{BA06C4C5-7DB7-482B-BBBC-DD1496423817}" srcId="{1B83FCB2-B451-46A2-9158-19B4FCDC7BC4}" destId="{CEB8261D-77AF-4EE0-A1B5-667D48914E3C}" srcOrd="6" destOrd="0" parTransId="{6EDCD976-2BA4-4B03-9565-57A78DF67A1D}" sibTransId="{629BFB48-EE55-4110-956F-FD51AA13DEA9}"/>
    <dgm:cxn modelId="{EFCFCFD7-6ACA-49DC-9926-2D0964DED25F}" srcId="{1B83FCB2-B451-46A2-9158-19B4FCDC7BC4}" destId="{ED666C94-7F6F-4FE7-B156-CB22BAFA255F}" srcOrd="0" destOrd="0" parTransId="{A96F21E6-F41E-4B75-A680-EBF2A6949CDF}" sibTransId="{F700AF54-B4C0-4E51-8515-37CDC92B2578}"/>
    <dgm:cxn modelId="{089147EB-12FB-40E5-B686-F57135AEA1BF}" srcId="{1B83FCB2-B451-46A2-9158-19B4FCDC7BC4}" destId="{22A0AC96-FF29-45B2-A5A4-B279ACCCEF29}" srcOrd="4" destOrd="0" parTransId="{54761D43-94B2-43FB-8772-63ABB7036BBE}" sibTransId="{20A8155F-2460-4EFB-9704-75FC19720C27}"/>
    <dgm:cxn modelId="{FB23DDF3-CBE5-5045-AD36-6C4134A28410}" type="presOf" srcId="{F42C498A-DF97-4DD3-8617-32F85AB0577A}" destId="{DAFD0D19-26F8-4240-957B-C93DD3E683E8}" srcOrd="0" destOrd="0" presId="urn:microsoft.com/office/officeart/2005/8/layout/vList2"/>
    <dgm:cxn modelId="{E66A44FF-E527-F44F-913A-110367E421DB}" type="presOf" srcId="{1B83FCB2-B451-46A2-9158-19B4FCDC7BC4}" destId="{0FA66B7D-638D-274E-A2E2-AA07BBB26EFB}" srcOrd="0" destOrd="0" presId="urn:microsoft.com/office/officeart/2005/8/layout/vList2"/>
    <dgm:cxn modelId="{8A6671B9-18BE-024B-9813-0D67F5705B40}" type="presParOf" srcId="{0FA66B7D-638D-274E-A2E2-AA07BBB26EFB}" destId="{382AB00F-2BAC-1741-8F12-58B0A0CC4182}" srcOrd="0" destOrd="0" presId="urn:microsoft.com/office/officeart/2005/8/layout/vList2"/>
    <dgm:cxn modelId="{7F749ECB-C7C7-0343-85C6-942D26FA1E3D}" type="presParOf" srcId="{0FA66B7D-638D-274E-A2E2-AA07BBB26EFB}" destId="{9DE9182F-63A9-804D-B795-4ADE1EB8CFDE}" srcOrd="1" destOrd="0" presId="urn:microsoft.com/office/officeart/2005/8/layout/vList2"/>
    <dgm:cxn modelId="{46B13A8A-DCAF-BE45-80A5-0D5F5FB6736A}" type="presParOf" srcId="{0FA66B7D-638D-274E-A2E2-AA07BBB26EFB}" destId="{5B1D23ED-4B63-3944-9495-D3371E5B8504}" srcOrd="2" destOrd="0" presId="urn:microsoft.com/office/officeart/2005/8/layout/vList2"/>
    <dgm:cxn modelId="{0F4EE9E0-521D-3A4E-B74A-42E065FC8C8F}" type="presParOf" srcId="{0FA66B7D-638D-274E-A2E2-AA07BBB26EFB}" destId="{3F76D3D0-6FBA-4D4C-B943-0FA37D1E6F6E}" srcOrd="3" destOrd="0" presId="urn:microsoft.com/office/officeart/2005/8/layout/vList2"/>
    <dgm:cxn modelId="{D46D2DB2-4E2A-BC49-9767-CF8869357EAA}" type="presParOf" srcId="{0FA66B7D-638D-274E-A2E2-AA07BBB26EFB}" destId="{8F32915E-E4A7-C043-BC30-10B761303E61}" srcOrd="4" destOrd="0" presId="urn:microsoft.com/office/officeart/2005/8/layout/vList2"/>
    <dgm:cxn modelId="{95DBC9A8-7426-754E-9BC4-F2DDEED187ED}" type="presParOf" srcId="{0FA66B7D-638D-274E-A2E2-AA07BBB26EFB}" destId="{241C21FA-1CDF-1B44-B529-D0699FEFE5BB}" srcOrd="5" destOrd="0" presId="urn:microsoft.com/office/officeart/2005/8/layout/vList2"/>
    <dgm:cxn modelId="{0AE2530D-D2B4-DC4A-A8A0-B7381FAA691E}" type="presParOf" srcId="{0FA66B7D-638D-274E-A2E2-AA07BBB26EFB}" destId="{DAFD0D19-26F8-4240-957B-C93DD3E683E8}" srcOrd="6" destOrd="0" presId="urn:microsoft.com/office/officeart/2005/8/layout/vList2"/>
    <dgm:cxn modelId="{64EC2E27-B76C-384C-8946-55324315D408}" type="presParOf" srcId="{0FA66B7D-638D-274E-A2E2-AA07BBB26EFB}" destId="{3E77011D-92E2-D542-A607-8388084EC969}" srcOrd="7" destOrd="0" presId="urn:microsoft.com/office/officeart/2005/8/layout/vList2"/>
    <dgm:cxn modelId="{FD738075-6A2B-5848-B6AA-A9CBCF31D00F}" type="presParOf" srcId="{0FA66B7D-638D-274E-A2E2-AA07BBB26EFB}" destId="{6CE3C138-CBED-3748-8F7A-BCA74E2B1917}" srcOrd="8" destOrd="0" presId="urn:microsoft.com/office/officeart/2005/8/layout/vList2"/>
    <dgm:cxn modelId="{896FF060-1C9F-6E47-869F-FA7756DB646C}" type="presParOf" srcId="{0FA66B7D-638D-274E-A2E2-AA07BBB26EFB}" destId="{84AB9BFF-1978-834D-A6B2-87A62F66F268}" srcOrd="9" destOrd="0" presId="urn:microsoft.com/office/officeart/2005/8/layout/vList2"/>
    <dgm:cxn modelId="{C62276EB-0AF1-9B41-88D2-5432F00C8DA9}" type="presParOf" srcId="{0FA66B7D-638D-274E-A2E2-AA07BBB26EFB}" destId="{44A70698-3720-6746-B259-5F8B0F101B3B}" srcOrd="10" destOrd="0" presId="urn:microsoft.com/office/officeart/2005/8/layout/vList2"/>
    <dgm:cxn modelId="{9818A13B-2EAE-BA4F-BB31-76B15248F1A5}" type="presParOf" srcId="{0FA66B7D-638D-274E-A2E2-AA07BBB26EFB}" destId="{84E74DE8-AE7C-2444-80B5-3EBB38F31B17}" srcOrd="11" destOrd="0" presId="urn:microsoft.com/office/officeart/2005/8/layout/vList2"/>
    <dgm:cxn modelId="{43F1958D-2628-C24D-A32E-D1F1E19524BA}" type="presParOf" srcId="{0FA66B7D-638D-274E-A2E2-AA07BBB26EFB}" destId="{DF35E3D8-5A1D-A840-AD66-5BF6C697477D}"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EE8A1-37A3-4C0E-B187-40F4206A22C0}"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F390FFD1-A829-4450-93A1-97A1E8F5BE1E}">
      <dgm:prSet/>
      <dgm:spPr/>
      <dgm:t>
        <a:bodyPr/>
        <a:lstStyle/>
        <a:p>
          <a:r>
            <a:rPr lang="en-US" dirty="0"/>
            <a:t>Tool Used – </a:t>
          </a:r>
          <a:r>
            <a:rPr lang="en-US" b="1" u="sng" dirty="0"/>
            <a:t>TwitterBotOrNot2</a:t>
          </a:r>
          <a:endParaRPr lang="en-US" dirty="0"/>
        </a:p>
      </dgm:t>
    </dgm:pt>
    <dgm:pt modelId="{A44492C4-45C6-4C70-BE9D-3A6CF1A9E882}" type="parTrans" cxnId="{2F47D665-1F76-4E85-8808-51C93B922641}">
      <dgm:prSet/>
      <dgm:spPr/>
      <dgm:t>
        <a:bodyPr/>
        <a:lstStyle/>
        <a:p>
          <a:endParaRPr lang="en-US"/>
        </a:p>
      </dgm:t>
    </dgm:pt>
    <dgm:pt modelId="{3836AFF1-B260-4BDE-930E-AE9EAA024B9C}" type="sibTrans" cxnId="{2F47D665-1F76-4E85-8808-51C93B922641}">
      <dgm:prSet/>
      <dgm:spPr/>
      <dgm:t>
        <a:bodyPr/>
        <a:lstStyle/>
        <a:p>
          <a:endParaRPr lang="en-US"/>
        </a:p>
      </dgm:t>
    </dgm:pt>
    <dgm:pt modelId="{868BEDD3-76F8-45DC-B37A-95D3305DDA14}">
      <dgm:prSet custT="1"/>
      <dgm:spPr/>
      <dgm:t>
        <a:bodyPr/>
        <a:lstStyle/>
        <a:p>
          <a:pPr>
            <a:lnSpc>
              <a:spcPct val="100000"/>
            </a:lnSpc>
          </a:pPr>
          <a:r>
            <a:rPr lang="en-US" sz="1800" dirty="0"/>
            <a:t>Reference - </a:t>
          </a:r>
          <a:r>
            <a:rPr lang="en-US" sz="1800" dirty="0">
              <a:hlinkClick xmlns:r="http://schemas.openxmlformats.org/officeDocument/2006/relationships" r:id="rId1"/>
            </a:rPr>
            <a:t>https://ajph.aphapublications.org/doi/pdf/10.2105/AJPH.2019.305461</a:t>
          </a:r>
          <a:endParaRPr lang="en-US" sz="1800" dirty="0"/>
        </a:p>
      </dgm:t>
    </dgm:pt>
    <dgm:pt modelId="{46BD61DF-D09D-4A37-BC5A-78737C42E4D4}" type="parTrans" cxnId="{F1261393-9694-40E6-B7E5-77649848C151}">
      <dgm:prSet/>
      <dgm:spPr/>
      <dgm:t>
        <a:bodyPr/>
        <a:lstStyle/>
        <a:p>
          <a:endParaRPr lang="en-US"/>
        </a:p>
      </dgm:t>
    </dgm:pt>
    <dgm:pt modelId="{6E54B222-2765-42B3-A169-7B1E9E1439C0}" type="sibTrans" cxnId="{F1261393-9694-40E6-B7E5-77649848C151}">
      <dgm:prSet/>
      <dgm:spPr/>
      <dgm:t>
        <a:bodyPr/>
        <a:lstStyle/>
        <a:p>
          <a:endParaRPr lang="en-US"/>
        </a:p>
      </dgm:t>
    </dgm:pt>
    <dgm:pt modelId="{DBC85216-E2A2-4C60-9C11-FFB5D026D8A1}">
      <dgm:prSet/>
      <dgm:spPr/>
      <dgm:t>
        <a:bodyPr/>
        <a:lstStyle/>
        <a:p>
          <a:r>
            <a:rPr lang="en-US" b="1" dirty="0"/>
            <a:t>Researchers at USC </a:t>
          </a:r>
          <a:r>
            <a:rPr lang="en-US" dirty="0"/>
            <a:t>analyzed tens of thousands of tweets and found that social bots frequently shared false information about cannabis’s medicinal benefits</a:t>
          </a:r>
        </a:p>
      </dgm:t>
    </dgm:pt>
    <dgm:pt modelId="{FD133931-B811-4189-A1DF-21667FC2FD8E}" type="parTrans" cxnId="{AAB3C387-E1D3-40EF-8A81-2C36AF819074}">
      <dgm:prSet/>
      <dgm:spPr/>
      <dgm:t>
        <a:bodyPr/>
        <a:lstStyle/>
        <a:p>
          <a:endParaRPr lang="en-US"/>
        </a:p>
      </dgm:t>
    </dgm:pt>
    <dgm:pt modelId="{4F0FC1DC-A8D0-4434-80A7-08A3B617CD40}" type="sibTrans" cxnId="{AAB3C387-E1D3-40EF-8A81-2C36AF819074}">
      <dgm:prSet/>
      <dgm:spPr/>
      <dgm:t>
        <a:bodyPr/>
        <a:lstStyle/>
        <a:p>
          <a:endParaRPr lang="en-US"/>
        </a:p>
      </dgm:t>
    </dgm:pt>
    <dgm:pt modelId="{52B9A0EF-06FB-45D0-B029-220582BCD90F}" type="pres">
      <dgm:prSet presAssocID="{139EE8A1-37A3-4C0E-B187-40F4206A22C0}" presName="vert0" presStyleCnt="0">
        <dgm:presLayoutVars>
          <dgm:dir/>
          <dgm:animOne val="branch"/>
          <dgm:animLvl val="lvl"/>
        </dgm:presLayoutVars>
      </dgm:prSet>
      <dgm:spPr/>
    </dgm:pt>
    <dgm:pt modelId="{3F1C5DE3-8D54-45AD-A826-D5610E98583B}" type="pres">
      <dgm:prSet presAssocID="{DBC85216-E2A2-4C60-9C11-FFB5D026D8A1}" presName="thickLine" presStyleLbl="alignNode1" presStyleIdx="0" presStyleCnt="3"/>
      <dgm:spPr/>
    </dgm:pt>
    <dgm:pt modelId="{B8FBF4D1-5A9D-40C0-9184-071570864F9F}" type="pres">
      <dgm:prSet presAssocID="{DBC85216-E2A2-4C60-9C11-FFB5D026D8A1}" presName="horz1" presStyleCnt="0"/>
      <dgm:spPr/>
    </dgm:pt>
    <dgm:pt modelId="{F0AAF5FC-1907-4BE2-B789-8DB8FA08224B}" type="pres">
      <dgm:prSet presAssocID="{DBC85216-E2A2-4C60-9C11-FFB5D026D8A1}" presName="tx1" presStyleLbl="revTx" presStyleIdx="0" presStyleCnt="3" custScaleY="151519" custLinFactNeighborX="96" custLinFactNeighborY="-1488"/>
      <dgm:spPr/>
    </dgm:pt>
    <dgm:pt modelId="{E3F679C1-138E-420E-8532-87B18BAC9E4B}" type="pres">
      <dgm:prSet presAssocID="{DBC85216-E2A2-4C60-9C11-FFB5D026D8A1}" presName="vert1" presStyleCnt="0"/>
      <dgm:spPr/>
    </dgm:pt>
    <dgm:pt modelId="{21D3FEF8-7DD0-4769-B1D8-7DC9AE2EA49B}" type="pres">
      <dgm:prSet presAssocID="{F390FFD1-A829-4450-93A1-97A1E8F5BE1E}" presName="thickLine" presStyleLbl="alignNode1" presStyleIdx="1" presStyleCnt="3"/>
      <dgm:spPr/>
    </dgm:pt>
    <dgm:pt modelId="{ED40BC5D-6573-4E97-8EC1-3C9AEF8055BF}" type="pres">
      <dgm:prSet presAssocID="{F390FFD1-A829-4450-93A1-97A1E8F5BE1E}" presName="horz1" presStyleCnt="0"/>
      <dgm:spPr/>
    </dgm:pt>
    <dgm:pt modelId="{7AD90221-6520-41F1-8B3A-D6DA9AF3B87F}" type="pres">
      <dgm:prSet presAssocID="{F390FFD1-A829-4450-93A1-97A1E8F5BE1E}" presName="tx1" presStyleLbl="revTx" presStyleIdx="1" presStyleCnt="3"/>
      <dgm:spPr/>
    </dgm:pt>
    <dgm:pt modelId="{5AD1BF96-FA14-4E63-949D-694C104F9FFB}" type="pres">
      <dgm:prSet presAssocID="{F390FFD1-A829-4450-93A1-97A1E8F5BE1E}" presName="vert1" presStyleCnt="0"/>
      <dgm:spPr/>
    </dgm:pt>
    <dgm:pt modelId="{95A47056-FB23-4FE9-89D5-09B180BA2CCA}" type="pres">
      <dgm:prSet presAssocID="{868BEDD3-76F8-45DC-B37A-95D3305DDA14}" presName="thickLine" presStyleLbl="alignNode1" presStyleIdx="2" presStyleCnt="3"/>
      <dgm:spPr/>
    </dgm:pt>
    <dgm:pt modelId="{EFBD2545-4667-47C1-8B4F-5C88556D3C2F}" type="pres">
      <dgm:prSet presAssocID="{868BEDD3-76F8-45DC-B37A-95D3305DDA14}" presName="horz1" presStyleCnt="0"/>
      <dgm:spPr/>
    </dgm:pt>
    <dgm:pt modelId="{670498C0-6DD5-4173-8885-06238209909C}" type="pres">
      <dgm:prSet presAssocID="{868BEDD3-76F8-45DC-B37A-95D3305DDA14}" presName="tx1" presStyleLbl="revTx" presStyleIdx="2" presStyleCnt="3" custScaleY="133009"/>
      <dgm:spPr/>
    </dgm:pt>
    <dgm:pt modelId="{B0C74ECA-AA5E-4DAD-8780-AC84EFC67669}" type="pres">
      <dgm:prSet presAssocID="{868BEDD3-76F8-45DC-B37A-95D3305DDA14}" presName="vert1" presStyleCnt="0"/>
      <dgm:spPr/>
    </dgm:pt>
  </dgm:ptLst>
  <dgm:cxnLst>
    <dgm:cxn modelId="{04E4AA1A-A992-457D-8D62-47B618633FD4}" type="presOf" srcId="{F390FFD1-A829-4450-93A1-97A1E8F5BE1E}" destId="{7AD90221-6520-41F1-8B3A-D6DA9AF3B87F}" srcOrd="0" destOrd="0" presId="urn:microsoft.com/office/officeart/2008/layout/LinedList"/>
    <dgm:cxn modelId="{61F49923-7638-4933-B1BB-56E0E625D565}" type="presOf" srcId="{DBC85216-E2A2-4C60-9C11-FFB5D026D8A1}" destId="{F0AAF5FC-1907-4BE2-B789-8DB8FA08224B}" srcOrd="0" destOrd="0" presId="urn:microsoft.com/office/officeart/2008/layout/LinedList"/>
    <dgm:cxn modelId="{2F47D665-1F76-4E85-8808-51C93B922641}" srcId="{139EE8A1-37A3-4C0E-B187-40F4206A22C0}" destId="{F390FFD1-A829-4450-93A1-97A1E8F5BE1E}" srcOrd="1" destOrd="0" parTransId="{A44492C4-45C6-4C70-BE9D-3A6CF1A9E882}" sibTransId="{3836AFF1-B260-4BDE-930E-AE9EAA024B9C}"/>
    <dgm:cxn modelId="{3B301F84-44D1-484B-84F1-F6F89B314B9B}" type="presOf" srcId="{139EE8A1-37A3-4C0E-B187-40F4206A22C0}" destId="{52B9A0EF-06FB-45D0-B029-220582BCD90F}" srcOrd="0" destOrd="0" presId="urn:microsoft.com/office/officeart/2008/layout/LinedList"/>
    <dgm:cxn modelId="{AAB3C387-E1D3-40EF-8A81-2C36AF819074}" srcId="{139EE8A1-37A3-4C0E-B187-40F4206A22C0}" destId="{DBC85216-E2A2-4C60-9C11-FFB5D026D8A1}" srcOrd="0" destOrd="0" parTransId="{FD133931-B811-4189-A1DF-21667FC2FD8E}" sibTransId="{4F0FC1DC-A8D0-4434-80A7-08A3B617CD40}"/>
    <dgm:cxn modelId="{F1261393-9694-40E6-B7E5-77649848C151}" srcId="{139EE8A1-37A3-4C0E-B187-40F4206A22C0}" destId="{868BEDD3-76F8-45DC-B37A-95D3305DDA14}" srcOrd="2" destOrd="0" parTransId="{46BD61DF-D09D-4A37-BC5A-78737C42E4D4}" sibTransId="{6E54B222-2765-42B3-A169-7B1E9E1439C0}"/>
    <dgm:cxn modelId="{F5E77DA6-F0FF-4F6C-8544-4670DD771EC6}" type="presOf" srcId="{868BEDD3-76F8-45DC-B37A-95D3305DDA14}" destId="{670498C0-6DD5-4173-8885-06238209909C}" srcOrd="0" destOrd="0" presId="urn:microsoft.com/office/officeart/2008/layout/LinedList"/>
    <dgm:cxn modelId="{AE50E585-0C4D-422A-94CB-29CCB88447B3}" type="presParOf" srcId="{52B9A0EF-06FB-45D0-B029-220582BCD90F}" destId="{3F1C5DE3-8D54-45AD-A826-D5610E98583B}" srcOrd="0" destOrd="0" presId="urn:microsoft.com/office/officeart/2008/layout/LinedList"/>
    <dgm:cxn modelId="{63FD40F3-F9A3-4512-8A8F-80767E618033}" type="presParOf" srcId="{52B9A0EF-06FB-45D0-B029-220582BCD90F}" destId="{B8FBF4D1-5A9D-40C0-9184-071570864F9F}" srcOrd="1" destOrd="0" presId="urn:microsoft.com/office/officeart/2008/layout/LinedList"/>
    <dgm:cxn modelId="{B279D223-9CD8-4E2D-BBD4-5F906E6129E3}" type="presParOf" srcId="{B8FBF4D1-5A9D-40C0-9184-071570864F9F}" destId="{F0AAF5FC-1907-4BE2-B789-8DB8FA08224B}" srcOrd="0" destOrd="0" presId="urn:microsoft.com/office/officeart/2008/layout/LinedList"/>
    <dgm:cxn modelId="{A4384C48-3326-47B1-AB7A-4958B87C955F}" type="presParOf" srcId="{B8FBF4D1-5A9D-40C0-9184-071570864F9F}" destId="{E3F679C1-138E-420E-8532-87B18BAC9E4B}" srcOrd="1" destOrd="0" presId="urn:microsoft.com/office/officeart/2008/layout/LinedList"/>
    <dgm:cxn modelId="{5C7C0358-457C-4412-8C13-85441E718A75}" type="presParOf" srcId="{52B9A0EF-06FB-45D0-B029-220582BCD90F}" destId="{21D3FEF8-7DD0-4769-B1D8-7DC9AE2EA49B}" srcOrd="2" destOrd="0" presId="urn:microsoft.com/office/officeart/2008/layout/LinedList"/>
    <dgm:cxn modelId="{988BB22D-9A6E-46E7-874C-8FCBD2E7707F}" type="presParOf" srcId="{52B9A0EF-06FB-45D0-B029-220582BCD90F}" destId="{ED40BC5D-6573-4E97-8EC1-3C9AEF8055BF}" srcOrd="3" destOrd="0" presId="urn:microsoft.com/office/officeart/2008/layout/LinedList"/>
    <dgm:cxn modelId="{CCEFE29C-6A4E-45D6-879D-4486EBEB6B25}" type="presParOf" srcId="{ED40BC5D-6573-4E97-8EC1-3C9AEF8055BF}" destId="{7AD90221-6520-41F1-8B3A-D6DA9AF3B87F}" srcOrd="0" destOrd="0" presId="urn:microsoft.com/office/officeart/2008/layout/LinedList"/>
    <dgm:cxn modelId="{E13CF0B6-DC80-4A65-B897-DD22C125F586}" type="presParOf" srcId="{ED40BC5D-6573-4E97-8EC1-3C9AEF8055BF}" destId="{5AD1BF96-FA14-4E63-949D-694C104F9FFB}" srcOrd="1" destOrd="0" presId="urn:microsoft.com/office/officeart/2008/layout/LinedList"/>
    <dgm:cxn modelId="{292F8F0B-2885-449B-AF8A-D30F26D5F78D}" type="presParOf" srcId="{52B9A0EF-06FB-45D0-B029-220582BCD90F}" destId="{95A47056-FB23-4FE9-89D5-09B180BA2CCA}" srcOrd="4" destOrd="0" presId="urn:microsoft.com/office/officeart/2008/layout/LinedList"/>
    <dgm:cxn modelId="{7B492039-8081-43CF-8F88-BDE676BAF12B}" type="presParOf" srcId="{52B9A0EF-06FB-45D0-B029-220582BCD90F}" destId="{EFBD2545-4667-47C1-8B4F-5C88556D3C2F}" srcOrd="5" destOrd="0" presId="urn:microsoft.com/office/officeart/2008/layout/LinedList"/>
    <dgm:cxn modelId="{5E982041-10CB-42A2-BF35-C2932057E0FE}" type="presParOf" srcId="{EFBD2545-4667-47C1-8B4F-5C88556D3C2F}" destId="{670498C0-6DD5-4173-8885-06238209909C}" srcOrd="0" destOrd="0" presId="urn:microsoft.com/office/officeart/2008/layout/LinedList"/>
    <dgm:cxn modelId="{2D06ECA3-AB27-44E4-96DB-DA92ABD9A37D}" type="presParOf" srcId="{EFBD2545-4667-47C1-8B4F-5C88556D3C2F}" destId="{B0C74ECA-AA5E-4DAD-8780-AC84EFC676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EE8A1-37A3-4C0E-B187-40F4206A22C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90FFD1-A829-4450-93A1-97A1E8F5BE1E}">
      <dgm:prSet/>
      <dgm:spPr/>
      <dgm:t>
        <a:bodyPr/>
        <a:lstStyle/>
        <a:p>
          <a:pPr>
            <a:lnSpc>
              <a:spcPct val="100000"/>
            </a:lnSpc>
          </a:pPr>
          <a:r>
            <a:rPr lang="en-US" dirty="0"/>
            <a:t>Tool Used – </a:t>
          </a:r>
          <a:r>
            <a:rPr lang="en-US" b="1" u="sng" dirty="0"/>
            <a:t>TwitterBotOrNot2</a:t>
          </a:r>
          <a:endParaRPr lang="en-US" dirty="0"/>
        </a:p>
      </dgm:t>
    </dgm:pt>
    <dgm:pt modelId="{A44492C4-45C6-4C70-BE9D-3A6CF1A9E882}" type="parTrans" cxnId="{2F47D665-1F76-4E85-8808-51C93B922641}">
      <dgm:prSet/>
      <dgm:spPr/>
      <dgm:t>
        <a:bodyPr/>
        <a:lstStyle/>
        <a:p>
          <a:endParaRPr lang="en-US"/>
        </a:p>
      </dgm:t>
    </dgm:pt>
    <dgm:pt modelId="{3836AFF1-B260-4BDE-930E-AE9EAA024B9C}" type="sibTrans" cxnId="{2F47D665-1F76-4E85-8808-51C93B922641}">
      <dgm:prSet/>
      <dgm:spPr/>
      <dgm:t>
        <a:bodyPr/>
        <a:lstStyle/>
        <a:p>
          <a:endParaRPr lang="en-US"/>
        </a:p>
      </dgm:t>
    </dgm:pt>
    <dgm:pt modelId="{868BEDD3-76F8-45DC-B37A-95D3305DDA14}">
      <dgm:prSet/>
      <dgm:spPr/>
      <dgm:t>
        <a:bodyPr/>
        <a:lstStyle/>
        <a:p>
          <a:pPr>
            <a:lnSpc>
              <a:spcPct val="100000"/>
            </a:lnSpc>
          </a:pPr>
          <a:r>
            <a:rPr lang="en-US"/>
            <a:t>Reference - </a:t>
          </a:r>
          <a:r>
            <a:rPr lang="en-US">
              <a:hlinkClick xmlns:r="http://schemas.openxmlformats.org/officeDocument/2006/relationships" r:id="rId1"/>
            </a:rPr>
            <a:t>https://ajph.aphapublications.org/doi/pdf/10.2105/AJPH.2019.305461</a:t>
          </a:r>
          <a:endParaRPr lang="en-US"/>
        </a:p>
      </dgm:t>
    </dgm:pt>
    <dgm:pt modelId="{46BD61DF-D09D-4A37-BC5A-78737C42E4D4}" type="parTrans" cxnId="{F1261393-9694-40E6-B7E5-77649848C151}">
      <dgm:prSet/>
      <dgm:spPr/>
      <dgm:t>
        <a:bodyPr/>
        <a:lstStyle/>
        <a:p>
          <a:endParaRPr lang="en-US"/>
        </a:p>
      </dgm:t>
    </dgm:pt>
    <dgm:pt modelId="{6E54B222-2765-42B3-A169-7B1E9E1439C0}" type="sibTrans" cxnId="{F1261393-9694-40E6-B7E5-77649848C151}">
      <dgm:prSet/>
      <dgm:spPr/>
      <dgm:t>
        <a:bodyPr/>
        <a:lstStyle/>
        <a:p>
          <a:endParaRPr lang="en-US"/>
        </a:p>
      </dgm:t>
    </dgm:pt>
    <dgm:pt modelId="{DBC85216-E2A2-4C60-9C11-FFB5D026D8A1}">
      <dgm:prSet/>
      <dgm:spPr/>
      <dgm:t>
        <a:bodyPr/>
        <a:lstStyle/>
        <a:p>
          <a:pPr>
            <a:lnSpc>
              <a:spcPct val="100000"/>
            </a:lnSpc>
          </a:pPr>
          <a:r>
            <a:rPr lang="en-US" b="1" dirty="0"/>
            <a:t>Researchers at USC </a:t>
          </a:r>
          <a:r>
            <a:rPr lang="en-US" dirty="0"/>
            <a:t>analyzed tens of thousands of tweets and found that social bots frequently shared false information about cannabis’s medicinal benefits</a:t>
          </a:r>
        </a:p>
      </dgm:t>
    </dgm:pt>
    <dgm:pt modelId="{FD133931-B811-4189-A1DF-21667FC2FD8E}" type="parTrans" cxnId="{AAB3C387-E1D3-40EF-8A81-2C36AF819074}">
      <dgm:prSet/>
      <dgm:spPr/>
      <dgm:t>
        <a:bodyPr/>
        <a:lstStyle/>
        <a:p>
          <a:endParaRPr lang="en-US"/>
        </a:p>
      </dgm:t>
    </dgm:pt>
    <dgm:pt modelId="{4F0FC1DC-A8D0-4434-80A7-08A3B617CD40}" type="sibTrans" cxnId="{AAB3C387-E1D3-40EF-8A81-2C36AF819074}">
      <dgm:prSet/>
      <dgm:spPr/>
      <dgm:t>
        <a:bodyPr/>
        <a:lstStyle/>
        <a:p>
          <a:endParaRPr lang="en-US"/>
        </a:p>
      </dgm:t>
    </dgm:pt>
    <dgm:pt modelId="{27F4BBF3-C5ED-4313-A28D-744E83616081}" type="pres">
      <dgm:prSet presAssocID="{139EE8A1-37A3-4C0E-B187-40F4206A22C0}" presName="root" presStyleCnt="0">
        <dgm:presLayoutVars>
          <dgm:dir/>
          <dgm:resizeHandles val="exact"/>
        </dgm:presLayoutVars>
      </dgm:prSet>
      <dgm:spPr/>
    </dgm:pt>
    <dgm:pt modelId="{0723A323-3C9C-448C-8808-4DB7A5E5530C}" type="pres">
      <dgm:prSet presAssocID="{DBC85216-E2A2-4C60-9C11-FFB5D026D8A1}" presName="compNode" presStyleCnt="0"/>
      <dgm:spPr/>
    </dgm:pt>
    <dgm:pt modelId="{9AD40E05-5DF8-4CEC-B19B-DDC190A93C88}" type="pres">
      <dgm:prSet presAssocID="{DBC85216-E2A2-4C60-9C11-FFB5D026D8A1}" presName="bgRect" presStyleLbl="bgShp" presStyleIdx="0" presStyleCnt="3"/>
      <dgm:spPr/>
    </dgm:pt>
    <dgm:pt modelId="{6088E00E-2CB4-4869-92B8-5C5884920CB2}" type="pres">
      <dgm:prSet presAssocID="{DBC85216-E2A2-4C60-9C11-FFB5D026D8A1}"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keleton"/>
        </a:ext>
      </dgm:extLst>
    </dgm:pt>
    <dgm:pt modelId="{7B19FC93-ED17-4073-BA0F-98F5A89ACAC0}" type="pres">
      <dgm:prSet presAssocID="{DBC85216-E2A2-4C60-9C11-FFB5D026D8A1}" presName="spaceRect" presStyleCnt="0"/>
      <dgm:spPr/>
    </dgm:pt>
    <dgm:pt modelId="{D275EFCD-2484-474E-89EC-0FF51B862CD9}" type="pres">
      <dgm:prSet presAssocID="{DBC85216-E2A2-4C60-9C11-FFB5D026D8A1}" presName="parTx" presStyleLbl="revTx" presStyleIdx="0" presStyleCnt="3">
        <dgm:presLayoutVars>
          <dgm:chMax val="0"/>
          <dgm:chPref val="0"/>
        </dgm:presLayoutVars>
      </dgm:prSet>
      <dgm:spPr/>
    </dgm:pt>
    <dgm:pt modelId="{D0386366-C384-4DC9-94CB-BD8E42CF2D8E}" type="pres">
      <dgm:prSet presAssocID="{4F0FC1DC-A8D0-4434-80A7-08A3B617CD40}" presName="sibTrans" presStyleCnt="0"/>
      <dgm:spPr/>
    </dgm:pt>
    <dgm:pt modelId="{5DA36C1D-077D-4BCA-AC5B-1943B2516FD7}" type="pres">
      <dgm:prSet presAssocID="{F390FFD1-A829-4450-93A1-97A1E8F5BE1E}" presName="compNode" presStyleCnt="0"/>
      <dgm:spPr/>
    </dgm:pt>
    <dgm:pt modelId="{0E2FB3A4-A95C-4283-9B84-9EBBB2837425}" type="pres">
      <dgm:prSet presAssocID="{F390FFD1-A829-4450-93A1-97A1E8F5BE1E}" presName="bgRect" presStyleLbl="bgShp" presStyleIdx="1" presStyleCnt="3"/>
      <dgm:spPr/>
    </dgm:pt>
    <dgm:pt modelId="{5B8A6D1C-AF27-4564-9DDA-D7C2ED25DCB2}" type="pres">
      <dgm:prSet presAssocID="{F390FFD1-A829-4450-93A1-97A1E8F5BE1E}"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41ACFD74-BDB3-44FA-8E39-6A0704411AFD}" type="pres">
      <dgm:prSet presAssocID="{F390FFD1-A829-4450-93A1-97A1E8F5BE1E}" presName="spaceRect" presStyleCnt="0"/>
      <dgm:spPr/>
    </dgm:pt>
    <dgm:pt modelId="{F5ED9916-E2F2-4211-BCAE-E215E0EF93A5}" type="pres">
      <dgm:prSet presAssocID="{F390FFD1-A829-4450-93A1-97A1E8F5BE1E}" presName="parTx" presStyleLbl="revTx" presStyleIdx="1" presStyleCnt="3">
        <dgm:presLayoutVars>
          <dgm:chMax val="0"/>
          <dgm:chPref val="0"/>
        </dgm:presLayoutVars>
      </dgm:prSet>
      <dgm:spPr/>
    </dgm:pt>
    <dgm:pt modelId="{F76A0606-86E4-4303-855A-8E75191956DB}" type="pres">
      <dgm:prSet presAssocID="{3836AFF1-B260-4BDE-930E-AE9EAA024B9C}" presName="sibTrans" presStyleCnt="0"/>
      <dgm:spPr/>
    </dgm:pt>
    <dgm:pt modelId="{74633AC8-A149-46FC-821A-923EE21F19CD}" type="pres">
      <dgm:prSet presAssocID="{868BEDD3-76F8-45DC-B37A-95D3305DDA14}" presName="compNode" presStyleCnt="0"/>
      <dgm:spPr/>
    </dgm:pt>
    <dgm:pt modelId="{39BE68D2-52F9-4886-B133-4BB68B2AA87F}" type="pres">
      <dgm:prSet presAssocID="{868BEDD3-76F8-45DC-B37A-95D3305DDA14}" presName="bgRect" presStyleLbl="bgShp" presStyleIdx="2" presStyleCnt="3"/>
      <dgm:spPr/>
    </dgm:pt>
    <dgm:pt modelId="{421B5BDA-261B-461B-AF9C-E4D97EDA1642}" type="pres">
      <dgm:prSet presAssocID="{868BEDD3-76F8-45DC-B37A-95D3305DDA14}"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47837AFA-3F71-4027-882A-370CFEFD8AAF}" type="pres">
      <dgm:prSet presAssocID="{868BEDD3-76F8-45DC-B37A-95D3305DDA14}" presName="spaceRect" presStyleCnt="0"/>
      <dgm:spPr/>
    </dgm:pt>
    <dgm:pt modelId="{023CE419-0D7C-4463-8251-778638A9A0C9}" type="pres">
      <dgm:prSet presAssocID="{868BEDD3-76F8-45DC-B37A-95D3305DDA14}" presName="parTx" presStyleLbl="revTx" presStyleIdx="2" presStyleCnt="3">
        <dgm:presLayoutVars>
          <dgm:chMax val="0"/>
          <dgm:chPref val="0"/>
        </dgm:presLayoutVars>
      </dgm:prSet>
      <dgm:spPr/>
    </dgm:pt>
  </dgm:ptLst>
  <dgm:cxnLst>
    <dgm:cxn modelId="{C43CD240-0531-49CD-AFD4-27B16B8124A2}" type="presOf" srcId="{DBC85216-E2A2-4C60-9C11-FFB5D026D8A1}" destId="{D275EFCD-2484-474E-89EC-0FF51B862CD9}" srcOrd="0" destOrd="0" presId="urn:microsoft.com/office/officeart/2018/2/layout/IconVerticalSolidList"/>
    <dgm:cxn modelId="{2F47D665-1F76-4E85-8808-51C93B922641}" srcId="{139EE8A1-37A3-4C0E-B187-40F4206A22C0}" destId="{F390FFD1-A829-4450-93A1-97A1E8F5BE1E}" srcOrd="1" destOrd="0" parTransId="{A44492C4-45C6-4C70-BE9D-3A6CF1A9E882}" sibTransId="{3836AFF1-B260-4BDE-930E-AE9EAA024B9C}"/>
    <dgm:cxn modelId="{7C2A066D-D8DD-46B4-B8DC-661D519F74BE}" type="presOf" srcId="{139EE8A1-37A3-4C0E-B187-40F4206A22C0}" destId="{27F4BBF3-C5ED-4313-A28D-744E83616081}" srcOrd="0" destOrd="0" presId="urn:microsoft.com/office/officeart/2018/2/layout/IconVerticalSolidList"/>
    <dgm:cxn modelId="{C66CB07D-677F-4B82-8761-7393970C93CD}" type="presOf" srcId="{F390FFD1-A829-4450-93A1-97A1E8F5BE1E}" destId="{F5ED9916-E2F2-4211-BCAE-E215E0EF93A5}" srcOrd="0" destOrd="0" presId="urn:microsoft.com/office/officeart/2018/2/layout/IconVerticalSolidList"/>
    <dgm:cxn modelId="{AAB3C387-E1D3-40EF-8A81-2C36AF819074}" srcId="{139EE8A1-37A3-4C0E-B187-40F4206A22C0}" destId="{DBC85216-E2A2-4C60-9C11-FFB5D026D8A1}" srcOrd="0" destOrd="0" parTransId="{FD133931-B811-4189-A1DF-21667FC2FD8E}" sibTransId="{4F0FC1DC-A8D0-4434-80A7-08A3B617CD40}"/>
    <dgm:cxn modelId="{F1261393-9694-40E6-B7E5-77649848C151}" srcId="{139EE8A1-37A3-4C0E-B187-40F4206A22C0}" destId="{868BEDD3-76F8-45DC-B37A-95D3305DDA14}" srcOrd="2" destOrd="0" parTransId="{46BD61DF-D09D-4A37-BC5A-78737C42E4D4}" sibTransId="{6E54B222-2765-42B3-A169-7B1E9E1439C0}"/>
    <dgm:cxn modelId="{C9F8BEE2-F995-4BB5-8388-AF46C68F007C}" type="presOf" srcId="{868BEDD3-76F8-45DC-B37A-95D3305DDA14}" destId="{023CE419-0D7C-4463-8251-778638A9A0C9}" srcOrd="0" destOrd="0" presId="urn:microsoft.com/office/officeart/2018/2/layout/IconVerticalSolidList"/>
    <dgm:cxn modelId="{60BFB829-1A7B-446F-B43D-7346CC103C3C}" type="presParOf" srcId="{27F4BBF3-C5ED-4313-A28D-744E83616081}" destId="{0723A323-3C9C-448C-8808-4DB7A5E5530C}" srcOrd="0" destOrd="0" presId="urn:microsoft.com/office/officeart/2018/2/layout/IconVerticalSolidList"/>
    <dgm:cxn modelId="{4AA9F1F0-D12C-48B4-AE74-E07BBF5587D4}" type="presParOf" srcId="{0723A323-3C9C-448C-8808-4DB7A5E5530C}" destId="{9AD40E05-5DF8-4CEC-B19B-DDC190A93C88}" srcOrd="0" destOrd="0" presId="urn:microsoft.com/office/officeart/2018/2/layout/IconVerticalSolidList"/>
    <dgm:cxn modelId="{6CB16EB0-A2A4-43F8-83C3-7C45B92D47D0}" type="presParOf" srcId="{0723A323-3C9C-448C-8808-4DB7A5E5530C}" destId="{6088E00E-2CB4-4869-92B8-5C5884920CB2}" srcOrd="1" destOrd="0" presId="urn:microsoft.com/office/officeart/2018/2/layout/IconVerticalSolidList"/>
    <dgm:cxn modelId="{F7E84FE0-4E90-4011-8905-87B85F4A8AC9}" type="presParOf" srcId="{0723A323-3C9C-448C-8808-4DB7A5E5530C}" destId="{7B19FC93-ED17-4073-BA0F-98F5A89ACAC0}" srcOrd="2" destOrd="0" presId="urn:microsoft.com/office/officeart/2018/2/layout/IconVerticalSolidList"/>
    <dgm:cxn modelId="{6D81F8ED-DFCC-4968-A5D5-A77CD369244D}" type="presParOf" srcId="{0723A323-3C9C-448C-8808-4DB7A5E5530C}" destId="{D275EFCD-2484-474E-89EC-0FF51B862CD9}" srcOrd="3" destOrd="0" presId="urn:microsoft.com/office/officeart/2018/2/layout/IconVerticalSolidList"/>
    <dgm:cxn modelId="{A02BCC1B-A088-46CF-95D7-0D64E02C1901}" type="presParOf" srcId="{27F4BBF3-C5ED-4313-A28D-744E83616081}" destId="{D0386366-C384-4DC9-94CB-BD8E42CF2D8E}" srcOrd="1" destOrd="0" presId="urn:microsoft.com/office/officeart/2018/2/layout/IconVerticalSolidList"/>
    <dgm:cxn modelId="{E51E889B-DA4B-491B-B54D-76807A684A28}" type="presParOf" srcId="{27F4BBF3-C5ED-4313-A28D-744E83616081}" destId="{5DA36C1D-077D-4BCA-AC5B-1943B2516FD7}" srcOrd="2" destOrd="0" presId="urn:microsoft.com/office/officeart/2018/2/layout/IconVerticalSolidList"/>
    <dgm:cxn modelId="{768CD5A8-35BD-4AEB-87FB-3DD6DBD89C66}" type="presParOf" srcId="{5DA36C1D-077D-4BCA-AC5B-1943B2516FD7}" destId="{0E2FB3A4-A95C-4283-9B84-9EBBB2837425}" srcOrd="0" destOrd="0" presId="urn:microsoft.com/office/officeart/2018/2/layout/IconVerticalSolidList"/>
    <dgm:cxn modelId="{B8A1FD9E-71DD-41F6-AA5D-1F720DFCF031}" type="presParOf" srcId="{5DA36C1D-077D-4BCA-AC5B-1943B2516FD7}" destId="{5B8A6D1C-AF27-4564-9DDA-D7C2ED25DCB2}" srcOrd="1" destOrd="0" presId="urn:microsoft.com/office/officeart/2018/2/layout/IconVerticalSolidList"/>
    <dgm:cxn modelId="{5A854DBE-41AB-4552-8EE0-15321DABAC72}" type="presParOf" srcId="{5DA36C1D-077D-4BCA-AC5B-1943B2516FD7}" destId="{41ACFD74-BDB3-44FA-8E39-6A0704411AFD}" srcOrd="2" destOrd="0" presId="urn:microsoft.com/office/officeart/2018/2/layout/IconVerticalSolidList"/>
    <dgm:cxn modelId="{B9B1F664-C5D9-4215-BC2C-9DF67E441003}" type="presParOf" srcId="{5DA36C1D-077D-4BCA-AC5B-1943B2516FD7}" destId="{F5ED9916-E2F2-4211-BCAE-E215E0EF93A5}" srcOrd="3" destOrd="0" presId="urn:microsoft.com/office/officeart/2018/2/layout/IconVerticalSolidList"/>
    <dgm:cxn modelId="{219EC612-D73E-45B1-850D-CED76E43AF63}" type="presParOf" srcId="{27F4BBF3-C5ED-4313-A28D-744E83616081}" destId="{F76A0606-86E4-4303-855A-8E75191956DB}" srcOrd="3" destOrd="0" presId="urn:microsoft.com/office/officeart/2018/2/layout/IconVerticalSolidList"/>
    <dgm:cxn modelId="{38F1146B-F702-4BD0-8283-07D15BE88E3B}" type="presParOf" srcId="{27F4BBF3-C5ED-4313-A28D-744E83616081}" destId="{74633AC8-A149-46FC-821A-923EE21F19CD}" srcOrd="4" destOrd="0" presId="urn:microsoft.com/office/officeart/2018/2/layout/IconVerticalSolidList"/>
    <dgm:cxn modelId="{A19E6E33-FFC2-40D9-88B7-4B24CEB90641}" type="presParOf" srcId="{74633AC8-A149-46FC-821A-923EE21F19CD}" destId="{39BE68D2-52F9-4886-B133-4BB68B2AA87F}" srcOrd="0" destOrd="0" presId="urn:microsoft.com/office/officeart/2018/2/layout/IconVerticalSolidList"/>
    <dgm:cxn modelId="{92718855-88D3-461C-9A6D-C29351DE8D20}" type="presParOf" srcId="{74633AC8-A149-46FC-821A-923EE21F19CD}" destId="{421B5BDA-261B-461B-AF9C-E4D97EDA1642}" srcOrd="1" destOrd="0" presId="urn:microsoft.com/office/officeart/2018/2/layout/IconVerticalSolidList"/>
    <dgm:cxn modelId="{7786195E-C7D6-4418-96BB-2D925D9A8BA6}" type="presParOf" srcId="{74633AC8-A149-46FC-821A-923EE21F19CD}" destId="{47837AFA-3F71-4027-882A-370CFEFD8AAF}" srcOrd="2" destOrd="0" presId="urn:microsoft.com/office/officeart/2018/2/layout/IconVerticalSolidList"/>
    <dgm:cxn modelId="{B22664D1-5A90-445E-ADD8-C29B53563CF7}" type="presParOf" srcId="{74633AC8-A149-46FC-821A-923EE21F19CD}" destId="{023CE419-0D7C-4463-8251-778638A9A0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59589-AB32-49DF-8C0E-DE468906AD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C46133-53DA-4919-801F-30560B83B3ED}">
      <dgm:prSet/>
      <dgm:spPr/>
      <dgm:t>
        <a:bodyPr/>
        <a:lstStyle/>
        <a:p>
          <a:r>
            <a:rPr lang="en-US"/>
            <a:t>Our tweets content analysis included two types of anaylisis :</a:t>
          </a:r>
        </a:p>
      </dgm:t>
    </dgm:pt>
    <dgm:pt modelId="{9A084786-29BB-43A2-B0FA-03E1D5B49C09}" type="parTrans" cxnId="{8C0CD76C-81A5-47E6-8FBC-E051E53725FA}">
      <dgm:prSet/>
      <dgm:spPr/>
      <dgm:t>
        <a:bodyPr/>
        <a:lstStyle/>
        <a:p>
          <a:endParaRPr lang="en-US"/>
        </a:p>
      </dgm:t>
    </dgm:pt>
    <dgm:pt modelId="{DC356CF0-0E71-4CEB-A34A-B8C940A6635F}" type="sibTrans" cxnId="{8C0CD76C-81A5-47E6-8FBC-E051E53725FA}">
      <dgm:prSet/>
      <dgm:spPr/>
      <dgm:t>
        <a:bodyPr/>
        <a:lstStyle/>
        <a:p>
          <a:endParaRPr lang="en-US"/>
        </a:p>
      </dgm:t>
    </dgm:pt>
    <dgm:pt modelId="{C1E5EFB9-3854-4085-A980-024C39C18519}">
      <dgm:prSet/>
      <dgm:spPr/>
      <dgm:t>
        <a:bodyPr/>
        <a:lstStyle/>
        <a:p>
          <a:r>
            <a:rPr lang="en-US"/>
            <a:t>First : Facts or Not tweets</a:t>
          </a:r>
        </a:p>
      </dgm:t>
    </dgm:pt>
    <dgm:pt modelId="{FC6854FC-28F1-46F5-9CC3-45889F8FAF8F}" type="parTrans" cxnId="{8E1CC610-76F1-44C3-A4FC-631593D8596E}">
      <dgm:prSet/>
      <dgm:spPr/>
      <dgm:t>
        <a:bodyPr/>
        <a:lstStyle/>
        <a:p>
          <a:endParaRPr lang="en-US"/>
        </a:p>
      </dgm:t>
    </dgm:pt>
    <dgm:pt modelId="{9868FF51-427E-42AA-AC58-23FBA6369E80}" type="sibTrans" cxnId="{8E1CC610-76F1-44C3-A4FC-631593D8596E}">
      <dgm:prSet/>
      <dgm:spPr/>
      <dgm:t>
        <a:bodyPr/>
        <a:lstStyle/>
        <a:p>
          <a:endParaRPr lang="en-US"/>
        </a:p>
      </dgm:t>
    </dgm:pt>
    <dgm:pt modelId="{4FBE0227-E87C-476D-8A75-D8DC515133E8}">
      <dgm:prSet/>
      <dgm:spPr/>
      <dgm:t>
        <a:bodyPr/>
        <a:lstStyle/>
        <a:p>
          <a:r>
            <a:rPr lang="en-US"/>
            <a:t>Second : Promotional tweets </a:t>
          </a:r>
        </a:p>
      </dgm:t>
    </dgm:pt>
    <dgm:pt modelId="{AE64002D-DE1B-457F-B2B2-A964AB966116}" type="parTrans" cxnId="{EDC323D8-CCFB-4E0F-ABCE-04FB712C8AA2}">
      <dgm:prSet/>
      <dgm:spPr/>
      <dgm:t>
        <a:bodyPr/>
        <a:lstStyle/>
        <a:p>
          <a:endParaRPr lang="en-US"/>
        </a:p>
      </dgm:t>
    </dgm:pt>
    <dgm:pt modelId="{EAE437DF-3049-4112-96CA-09629F61CF8F}" type="sibTrans" cxnId="{EDC323D8-CCFB-4E0F-ABCE-04FB712C8AA2}">
      <dgm:prSet/>
      <dgm:spPr/>
      <dgm:t>
        <a:bodyPr/>
        <a:lstStyle/>
        <a:p>
          <a:endParaRPr lang="en-US"/>
        </a:p>
      </dgm:t>
    </dgm:pt>
    <dgm:pt modelId="{4CA4945A-24AA-4F12-A210-8C3F2019514F}" type="pres">
      <dgm:prSet presAssocID="{D7459589-AB32-49DF-8C0E-DE468906AD13}" presName="root" presStyleCnt="0">
        <dgm:presLayoutVars>
          <dgm:dir/>
          <dgm:resizeHandles val="exact"/>
        </dgm:presLayoutVars>
      </dgm:prSet>
      <dgm:spPr/>
    </dgm:pt>
    <dgm:pt modelId="{AEC0327E-54F2-498D-B4DE-03C577DB90CB}" type="pres">
      <dgm:prSet presAssocID="{1DC46133-53DA-4919-801F-30560B83B3ED}" presName="compNode" presStyleCnt="0"/>
      <dgm:spPr/>
    </dgm:pt>
    <dgm:pt modelId="{D9B5DE88-5400-48F0-BD14-8AD15ACE8910}" type="pres">
      <dgm:prSet presAssocID="{1DC46133-53DA-4919-801F-30560B83B3ED}" presName="bgRect" presStyleLbl="bgShp" presStyleIdx="0" presStyleCnt="3"/>
      <dgm:spPr/>
    </dgm:pt>
    <dgm:pt modelId="{B124AC47-012D-4EF2-AADA-BF52852C3DEC}" type="pres">
      <dgm:prSet presAssocID="{1DC46133-53DA-4919-801F-30560B83B3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EAB9406A-5055-4F96-8269-5CCBE7D69B2C}" type="pres">
      <dgm:prSet presAssocID="{1DC46133-53DA-4919-801F-30560B83B3ED}" presName="spaceRect" presStyleCnt="0"/>
      <dgm:spPr/>
    </dgm:pt>
    <dgm:pt modelId="{D272D77F-7CC2-456D-8E42-791220F962B4}" type="pres">
      <dgm:prSet presAssocID="{1DC46133-53DA-4919-801F-30560B83B3ED}" presName="parTx" presStyleLbl="revTx" presStyleIdx="0" presStyleCnt="3">
        <dgm:presLayoutVars>
          <dgm:chMax val="0"/>
          <dgm:chPref val="0"/>
        </dgm:presLayoutVars>
      </dgm:prSet>
      <dgm:spPr/>
    </dgm:pt>
    <dgm:pt modelId="{F8CDB505-E157-402D-9F41-6C52A15E80D3}" type="pres">
      <dgm:prSet presAssocID="{DC356CF0-0E71-4CEB-A34A-B8C940A6635F}" presName="sibTrans" presStyleCnt="0"/>
      <dgm:spPr/>
    </dgm:pt>
    <dgm:pt modelId="{0B1BB7CF-5787-4796-B764-96F62BCBB0A2}" type="pres">
      <dgm:prSet presAssocID="{C1E5EFB9-3854-4085-A980-024C39C18519}" presName="compNode" presStyleCnt="0"/>
      <dgm:spPr/>
    </dgm:pt>
    <dgm:pt modelId="{16DC6C89-50C7-4F77-953B-3C42A9F3DD24}" type="pres">
      <dgm:prSet presAssocID="{C1E5EFB9-3854-4085-A980-024C39C18519}" presName="bgRect" presStyleLbl="bgShp" presStyleIdx="1" presStyleCnt="3"/>
      <dgm:spPr/>
    </dgm:pt>
    <dgm:pt modelId="{8B404696-67B2-4D10-A904-AC447164FEA5}" type="pres">
      <dgm:prSet presAssocID="{C1E5EFB9-3854-4085-A980-024C39C185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74655636-A668-4114-BF7D-ED2AB1481076}" type="pres">
      <dgm:prSet presAssocID="{C1E5EFB9-3854-4085-A980-024C39C18519}" presName="spaceRect" presStyleCnt="0"/>
      <dgm:spPr/>
    </dgm:pt>
    <dgm:pt modelId="{02FA5840-0DB5-407A-A288-818CBB90D324}" type="pres">
      <dgm:prSet presAssocID="{C1E5EFB9-3854-4085-A980-024C39C18519}" presName="parTx" presStyleLbl="revTx" presStyleIdx="1" presStyleCnt="3">
        <dgm:presLayoutVars>
          <dgm:chMax val="0"/>
          <dgm:chPref val="0"/>
        </dgm:presLayoutVars>
      </dgm:prSet>
      <dgm:spPr/>
    </dgm:pt>
    <dgm:pt modelId="{17392469-CCE8-459F-B7AF-E01C60118DD9}" type="pres">
      <dgm:prSet presAssocID="{9868FF51-427E-42AA-AC58-23FBA6369E80}" presName="sibTrans" presStyleCnt="0"/>
      <dgm:spPr/>
    </dgm:pt>
    <dgm:pt modelId="{E27653E5-99F1-4CE7-B543-5B57DDF07562}" type="pres">
      <dgm:prSet presAssocID="{4FBE0227-E87C-476D-8A75-D8DC515133E8}" presName="compNode" presStyleCnt="0"/>
      <dgm:spPr/>
    </dgm:pt>
    <dgm:pt modelId="{A53F16AB-7697-4E24-8075-FEE28910299E}" type="pres">
      <dgm:prSet presAssocID="{4FBE0227-E87C-476D-8A75-D8DC515133E8}" presName="bgRect" presStyleLbl="bgShp" presStyleIdx="2" presStyleCnt="3"/>
      <dgm:spPr/>
    </dgm:pt>
    <dgm:pt modelId="{C88E14FF-4D8B-43D8-B64E-0F6CA3E89AB3}" type="pres">
      <dgm:prSet presAssocID="{4FBE0227-E87C-476D-8A75-D8DC515133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09FFF2C6-3F78-4DD8-A5D6-46913E53B121}" type="pres">
      <dgm:prSet presAssocID="{4FBE0227-E87C-476D-8A75-D8DC515133E8}" presName="spaceRect" presStyleCnt="0"/>
      <dgm:spPr/>
    </dgm:pt>
    <dgm:pt modelId="{9D5218E6-A1FB-43B7-B97A-1F32B41DB3DC}" type="pres">
      <dgm:prSet presAssocID="{4FBE0227-E87C-476D-8A75-D8DC515133E8}" presName="parTx" presStyleLbl="revTx" presStyleIdx="2" presStyleCnt="3">
        <dgm:presLayoutVars>
          <dgm:chMax val="0"/>
          <dgm:chPref val="0"/>
        </dgm:presLayoutVars>
      </dgm:prSet>
      <dgm:spPr/>
    </dgm:pt>
  </dgm:ptLst>
  <dgm:cxnLst>
    <dgm:cxn modelId="{EC249300-7BA3-49FB-9ED6-2DF9A6F65998}" type="presOf" srcId="{4FBE0227-E87C-476D-8A75-D8DC515133E8}" destId="{9D5218E6-A1FB-43B7-B97A-1F32B41DB3DC}" srcOrd="0" destOrd="0" presId="urn:microsoft.com/office/officeart/2018/2/layout/IconVerticalSolidList"/>
    <dgm:cxn modelId="{D00A590D-8AD8-48F3-A424-F67FC1210AFD}" type="presOf" srcId="{D7459589-AB32-49DF-8C0E-DE468906AD13}" destId="{4CA4945A-24AA-4F12-A210-8C3F2019514F}" srcOrd="0" destOrd="0" presId="urn:microsoft.com/office/officeart/2018/2/layout/IconVerticalSolidList"/>
    <dgm:cxn modelId="{8E1CC610-76F1-44C3-A4FC-631593D8596E}" srcId="{D7459589-AB32-49DF-8C0E-DE468906AD13}" destId="{C1E5EFB9-3854-4085-A980-024C39C18519}" srcOrd="1" destOrd="0" parTransId="{FC6854FC-28F1-46F5-9CC3-45889F8FAF8F}" sibTransId="{9868FF51-427E-42AA-AC58-23FBA6369E80}"/>
    <dgm:cxn modelId="{08369335-B550-4786-8C4B-53B11A2C9F49}" type="presOf" srcId="{1DC46133-53DA-4919-801F-30560B83B3ED}" destId="{D272D77F-7CC2-456D-8E42-791220F962B4}" srcOrd="0" destOrd="0" presId="urn:microsoft.com/office/officeart/2018/2/layout/IconVerticalSolidList"/>
    <dgm:cxn modelId="{8C0CD76C-81A5-47E6-8FBC-E051E53725FA}" srcId="{D7459589-AB32-49DF-8C0E-DE468906AD13}" destId="{1DC46133-53DA-4919-801F-30560B83B3ED}" srcOrd="0" destOrd="0" parTransId="{9A084786-29BB-43A2-B0FA-03E1D5B49C09}" sibTransId="{DC356CF0-0E71-4CEB-A34A-B8C940A6635F}"/>
    <dgm:cxn modelId="{EDC323D8-CCFB-4E0F-ABCE-04FB712C8AA2}" srcId="{D7459589-AB32-49DF-8C0E-DE468906AD13}" destId="{4FBE0227-E87C-476D-8A75-D8DC515133E8}" srcOrd="2" destOrd="0" parTransId="{AE64002D-DE1B-457F-B2B2-A964AB966116}" sibTransId="{EAE437DF-3049-4112-96CA-09629F61CF8F}"/>
    <dgm:cxn modelId="{0062B6E1-E929-40D2-AF01-805C579D1C48}" type="presOf" srcId="{C1E5EFB9-3854-4085-A980-024C39C18519}" destId="{02FA5840-0DB5-407A-A288-818CBB90D324}" srcOrd="0" destOrd="0" presId="urn:microsoft.com/office/officeart/2018/2/layout/IconVerticalSolidList"/>
    <dgm:cxn modelId="{5DEA9960-FCB8-4FCA-A804-394EFE93D2B0}" type="presParOf" srcId="{4CA4945A-24AA-4F12-A210-8C3F2019514F}" destId="{AEC0327E-54F2-498D-B4DE-03C577DB90CB}" srcOrd="0" destOrd="0" presId="urn:microsoft.com/office/officeart/2018/2/layout/IconVerticalSolidList"/>
    <dgm:cxn modelId="{870BC876-4CDD-43B4-ACEF-820281B7ECF6}" type="presParOf" srcId="{AEC0327E-54F2-498D-B4DE-03C577DB90CB}" destId="{D9B5DE88-5400-48F0-BD14-8AD15ACE8910}" srcOrd="0" destOrd="0" presId="urn:microsoft.com/office/officeart/2018/2/layout/IconVerticalSolidList"/>
    <dgm:cxn modelId="{EE6B2D07-3E88-43D1-BA4A-F8219CDC3DAF}" type="presParOf" srcId="{AEC0327E-54F2-498D-B4DE-03C577DB90CB}" destId="{B124AC47-012D-4EF2-AADA-BF52852C3DEC}" srcOrd="1" destOrd="0" presId="urn:microsoft.com/office/officeart/2018/2/layout/IconVerticalSolidList"/>
    <dgm:cxn modelId="{3738975F-3A41-42E3-AFB9-3E2E8D6C059C}" type="presParOf" srcId="{AEC0327E-54F2-498D-B4DE-03C577DB90CB}" destId="{EAB9406A-5055-4F96-8269-5CCBE7D69B2C}" srcOrd="2" destOrd="0" presId="urn:microsoft.com/office/officeart/2018/2/layout/IconVerticalSolidList"/>
    <dgm:cxn modelId="{050AFDF3-0799-4EEC-8DE2-AE268843D5CC}" type="presParOf" srcId="{AEC0327E-54F2-498D-B4DE-03C577DB90CB}" destId="{D272D77F-7CC2-456D-8E42-791220F962B4}" srcOrd="3" destOrd="0" presId="urn:microsoft.com/office/officeart/2018/2/layout/IconVerticalSolidList"/>
    <dgm:cxn modelId="{F54CE90F-EC21-40D2-8F99-D6C2E3F31752}" type="presParOf" srcId="{4CA4945A-24AA-4F12-A210-8C3F2019514F}" destId="{F8CDB505-E157-402D-9F41-6C52A15E80D3}" srcOrd="1" destOrd="0" presId="urn:microsoft.com/office/officeart/2018/2/layout/IconVerticalSolidList"/>
    <dgm:cxn modelId="{63AC59EF-5C46-4789-AFD7-26808A9FFAE9}" type="presParOf" srcId="{4CA4945A-24AA-4F12-A210-8C3F2019514F}" destId="{0B1BB7CF-5787-4796-B764-96F62BCBB0A2}" srcOrd="2" destOrd="0" presId="urn:microsoft.com/office/officeart/2018/2/layout/IconVerticalSolidList"/>
    <dgm:cxn modelId="{1A638A10-BB76-4D5B-9C49-1264452D0F6D}" type="presParOf" srcId="{0B1BB7CF-5787-4796-B764-96F62BCBB0A2}" destId="{16DC6C89-50C7-4F77-953B-3C42A9F3DD24}" srcOrd="0" destOrd="0" presId="urn:microsoft.com/office/officeart/2018/2/layout/IconVerticalSolidList"/>
    <dgm:cxn modelId="{1063B84D-EC7C-46C6-8031-3B9FBA3CD3E7}" type="presParOf" srcId="{0B1BB7CF-5787-4796-B764-96F62BCBB0A2}" destId="{8B404696-67B2-4D10-A904-AC447164FEA5}" srcOrd="1" destOrd="0" presId="urn:microsoft.com/office/officeart/2018/2/layout/IconVerticalSolidList"/>
    <dgm:cxn modelId="{56C21B99-726D-48AA-AA13-61762BB61193}" type="presParOf" srcId="{0B1BB7CF-5787-4796-B764-96F62BCBB0A2}" destId="{74655636-A668-4114-BF7D-ED2AB1481076}" srcOrd="2" destOrd="0" presId="urn:microsoft.com/office/officeart/2018/2/layout/IconVerticalSolidList"/>
    <dgm:cxn modelId="{70569D9D-B558-4FC0-97F2-68584966358C}" type="presParOf" srcId="{0B1BB7CF-5787-4796-B764-96F62BCBB0A2}" destId="{02FA5840-0DB5-407A-A288-818CBB90D324}" srcOrd="3" destOrd="0" presId="urn:microsoft.com/office/officeart/2018/2/layout/IconVerticalSolidList"/>
    <dgm:cxn modelId="{CA365A93-58FF-433C-9677-800E9531B174}" type="presParOf" srcId="{4CA4945A-24AA-4F12-A210-8C3F2019514F}" destId="{17392469-CCE8-459F-B7AF-E01C60118DD9}" srcOrd="3" destOrd="0" presId="urn:microsoft.com/office/officeart/2018/2/layout/IconVerticalSolidList"/>
    <dgm:cxn modelId="{489F16CD-A77A-4C65-967A-0BABA5BDE677}" type="presParOf" srcId="{4CA4945A-24AA-4F12-A210-8C3F2019514F}" destId="{E27653E5-99F1-4CE7-B543-5B57DDF07562}" srcOrd="4" destOrd="0" presId="urn:microsoft.com/office/officeart/2018/2/layout/IconVerticalSolidList"/>
    <dgm:cxn modelId="{E4995F76-8202-40F0-A7FA-54DD4C72C4DF}" type="presParOf" srcId="{E27653E5-99F1-4CE7-B543-5B57DDF07562}" destId="{A53F16AB-7697-4E24-8075-FEE28910299E}" srcOrd="0" destOrd="0" presId="urn:microsoft.com/office/officeart/2018/2/layout/IconVerticalSolidList"/>
    <dgm:cxn modelId="{45B0FD56-D40A-410A-88BA-E84B12ABC5ED}" type="presParOf" srcId="{E27653E5-99F1-4CE7-B543-5B57DDF07562}" destId="{C88E14FF-4D8B-43D8-B64E-0F6CA3E89AB3}" srcOrd="1" destOrd="0" presId="urn:microsoft.com/office/officeart/2018/2/layout/IconVerticalSolidList"/>
    <dgm:cxn modelId="{0D136AF0-2D81-4222-B85C-DA8EABF70DC5}" type="presParOf" srcId="{E27653E5-99F1-4CE7-B543-5B57DDF07562}" destId="{09FFF2C6-3F78-4DD8-A5D6-46913E53B121}" srcOrd="2" destOrd="0" presId="urn:microsoft.com/office/officeart/2018/2/layout/IconVerticalSolidList"/>
    <dgm:cxn modelId="{A01097B2-2D1C-4279-8CD2-BB77814EAE5E}" type="presParOf" srcId="{E27653E5-99F1-4CE7-B543-5B57DDF07562}" destId="{9D5218E6-A1FB-43B7-B97A-1F32B41DB3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E42A4D-B4E0-479E-873B-CBD36A29E3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0AA01F-65C2-441C-B215-51C46798DE21}">
      <dgm:prSet/>
      <dgm:spPr/>
      <dgm:t>
        <a:bodyPr/>
        <a:lstStyle/>
        <a:p>
          <a:pPr>
            <a:lnSpc>
              <a:spcPct val="100000"/>
            </a:lnSpc>
          </a:pPr>
          <a:r>
            <a:rPr lang="en-IN" u="sng" dirty="0"/>
            <a:t>Example: </a:t>
          </a:r>
          <a:endParaRPr lang="en-US" dirty="0"/>
        </a:p>
      </dgm:t>
    </dgm:pt>
    <dgm:pt modelId="{75F58502-3919-40D7-BD31-6173D7D9710D}" type="parTrans" cxnId="{3ADDB827-83E5-44C5-971C-10F97D037A89}">
      <dgm:prSet/>
      <dgm:spPr/>
      <dgm:t>
        <a:bodyPr/>
        <a:lstStyle/>
        <a:p>
          <a:endParaRPr lang="en-US"/>
        </a:p>
      </dgm:t>
    </dgm:pt>
    <dgm:pt modelId="{D26C5FAD-FB9A-4716-924B-E58DF2B1DC09}" type="sibTrans" cxnId="{3ADDB827-83E5-44C5-971C-10F97D037A89}">
      <dgm:prSet/>
      <dgm:spPr/>
      <dgm:t>
        <a:bodyPr/>
        <a:lstStyle/>
        <a:p>
          <a:pPr>
            <a:lnSpc>
              <a:spcPct val="100000"/>
            </a:lnSpc>
          </a:pPr>
          <a:endParaRPr lang="en-US"/>
        </a:p>
      </dgm:t>
    </dgm:pt>
    <dgm:pt modelId="{949176BA-0547-4B2A-998E-5A741359BCAE}">
      <dgm:prSet/>
      <dgm:spPr/>
      <dgm:t>
        <a:bodyPr/>
        <a:lstStyle/>
        <a:p>
          <a:pPr>
            <a:lnSpc>
              <a:spcPct val="100000"/>
            </a:lnSpc>
          </a:pPr>
          <a:r>
            <a:rPr lang="en-US"/>
            <a:t>Older women with breast cancer use cannabis to alleviate the nausea and vomiting associated with cancer treatments</a:t>
          </a:r>
        </a:p>
      </dgm:t>
    </dgm:pt>
    <dgm:pt modelId="{6D1B3B93-2853-41CE-90D5-31D57050E33F}" type="parTrans" cxnId="{C5134F9D-4887-4398-BB18-C1655788AEB2}">
      <dgm:prSet/>
      <dgm:spPr/>
      <dgm:t>
        <a:bodyPr/>
        <a:lstStyle/>
        <a:p>
          <a:endParaRPr lang="en-US"/>
        </a:p>
      </dgm:t>
    </dgm:pt>
    <dgm:pt modelId="{A53F9787-D052-4693-857A-038ED35B7367}" type="sibTrans" cxnId="{C5134F9D-4887-4398-BB18-C1655788AEB2}">
      <dgm:prSet/>
      <dgm:spPr/>
      <dgm:t>
        <a:bodyPr/>
        <a:lstStyle/>
        <a:p>
          <a:pPr>
            <a:lnSpc>
              <a:spcPct val="100000"/>
            </a:lnSpc>
          </a:pPr>
          <a:endParaRPr lang="en-US"/>
        </a:p>
      </dgm:t>
    </dgm:pt>
    <dgm:pt modelId="{04707064-60DD-4A29-816C-F1F89B921A0F}">
      <dgm:prSet/>
      <dgm:spPr/>
      <dgm:t>
        <a:bodyPr/>
        <a:lstStyle/>
        <a:p>
          <a:pPr>
            <a:lnSpc>
              <a:spcPct val="100000"/>
            </a:lnSpc>
          </a:pPr>
          <a:r>
            <a:rPr lang="en-IN"/>
            <a:t>The algorithm will check if any of Medical condition listed in Facts sheet shown appears in the tweet. Here cancer from Medical Condition appears in the tweet.</a:t>
          </a:r>
          <a:endParaRPr lang="en-US"/>
        </a:p>
      </dgm:t>
    </dgm:pt>
    <dgm:pt modelId="{A88FCA95-C85F-4256-9CE3-5377DB7B421E}" type="parTrans" cxnId="{C4644D90-9A1D-403B-A69B-E99D6FE8DC1C}">
      <dgm:prSet/>
      <dgm:spPr/>
      <dgm:t>
        <a:bodyPr/>
        <a:lstStyle/>
        <a:p>
          <a:endParaRPr lang="en-US"/>
        </a:p>
      </dgm:t>
    </dgm:pt>
    <dgm:pt modelId="{80F14C05-BD82-4077-86FD-2D22DA96F38E}" type="sibTrans" cxnId="{C4644D90-9A1D-403B-A69B-E99D6FE8DC1C}">
      <dgm:prSet/>
      <dgm:spPr/>
      <dgm:t>
        <a:bodyPr/>
        <a:lstStyle/>
        <a:p>
          <a:pPr>
            <a:lnSpc>
              <a:spcPct val="100000"/>
            </a:lnSpc>
          </a:pPr>
          <a:endParaRPr lang="en-US"/>
        </a:p>
      </dgm:t>
    </dgm:pt>
    <dgm:pt modelId="{FA7212BD-C666-4216-9E90-C8C817E2FD14}">
      <dgm:prSet/>
      <dgm:spPr/>
      <dgm:t>
        <a:bodyPr/>
        <a:lstStyle/>
        <a:p>
          <a:pPr>
            <a:lnSpc>
              <a:spcPct val="100000"/>
            </a:lnSpc>
          </a:pPr>
          <a:r>
            <a:rPr lang="en-IN"/>
            <a:t>Now it will check if Verified Effects next to cancer i.e. either nausea or vomiting appears in the tweet. Here nausea and vomiting both are appearing in the tweet. </a:t>
          </a:r>
          <a:endParaRPr lang="en-US"/>
        </a:p>
      </dgm:t>
    </dgm:pt>
    <dgm:pt modelId="{1E6FEA95-CF36-4201-8EA1-48E392D4C424}" type="parTrans" cxnId="{BA660A2E-4A26-4748-9034-73BF21CB48CA}">
      <dgm:prSet/>
      <dgm:spPr/>
      <dgm:t>
        <a:bodyPr/>
        <a:lstStyle/>
        <a:p>
          <a:endParaRPr lang="en-US"/>
        </a:p>
      </dgm:t>
    </dgm:pt>
    <dgm:pt modelId="{827D23C9-57D1-4202-A337-7911D08273F9}" type="sibTrans" cxnId="{BA660A2E-4A26-4748-9034-73BF21CB48CA}">
      <dgm:prSet/>
      <dgm:spPr/>
      <dgm:t>
        <a:bodyPr/>
        <a:lstStyle/>
        <a:p>
          <a:pPr>
            <a:lnSpc>
              <a:spcPct val="100000"/>
            </a:lnSpc>
          </a:pPr>
          <a:endParaRPr lang="en-US"/>
        </a:p>
      </dgm:t>
    </dgm:pt>
    <dgm:pt modelId="{9A3CE0ED-F312-4253-B347-2CAA8891A084}">
      <dgm:prSet custT="1"/>
      <dgm:spPr/>
      <dgm:t>
        <a:bodyPr/>
        <a:lstStyle/>
        <a:p>
          <a:pPr>
            <a:lnSpc>
              <a:spcPct val="100000"/>
            </a:lnSpc>
          </a:pPr>
          <a:r>
            <a:rPr lang="en-IN" sz="1400" dirty="0"/>
            <a:t>So here Medical condition and its corresponding effect from Fact sheet both are present in the tweet so algorithm will classify the tweet as </a:t>
          </a:r>
          <a:r>
            <a:rPr lang="en-IN" sz="1800" b="1" dirty="0"/>
            <a:t>Fact</a:t>
          </a:r>
          <a:r>
            <a:rPr lang="en-IN" sz="1400" dirty="0"/>
            <a:t>.</a:t>
          </a:r>
          <a:endParaRPr lang="en-US" sz="1400" dirty="0"/>
        </a:p>
      </dgm:t>
    </dgm:pt>
    <dgm:pt modelId="{B0F0F42F-FC5E-40FB-9219-098109726C0C}" type="parTrans" cxnId="{8FCD5955-F548-422C-A7E9-870D5B09B16B}">
      <dgm:prSet/>
      <dgm:spPr/>
      <dgm:t>
        <a:bodyPr/>
        <a:lstStyle/>
        <a:p>
          <a:endParaRPr lang="en-US"/>
        </a:p>
      </dgm:t>
    </dgm:pt>
    <dgm:pt modelId="{6A8AA1C5-7258-4E6B-A4AB-7771E7B0FA56}" type="sibTrans" cxnId="{8FCD5955-F548-422C-A7E9-870D5B09B16B}">
      <dgm:prSet/>
      <dgm:spPr/>
      <dgm:t>
        <a:bodyPr/>
        <a:lstStyle/>
        <a:p>
          <a:endParaRPr lang="en-US"/>
        </a:p>
      </dgm:t>
    </dgm:pt>
    <dgm:pt modelId="{972FC0B3-40FB-4FB5-80EA-15D6AE871797}" type="pres">
      <dgm:prSet presAssocID="{35E42A4D-B4E0-479E-873B-CBD36A29E304}" presName="root" presStyleCnt="0">
        <dgm:presLayoutVars>
          <dgm:dir/>
          <dgm:resizeHandles val="exact"/>
        </dgm:presLayoutVars>
      </dgm:prSet>
      <dgm:spPr/>
    </dgm:pt>
    <dgm:pt modelId="{AD28553E-C719-4ABA-BA4C-F037711FDA2E}" type="pres">
      <dgm:prSet presAssocID="{2C0AA01F-65C2-441C-B215-51C46798DE21}" presName="compNode" presStyleCnt="0"/>
      <dgm:spPr/>
    </dgm:pt>
    <dgm:pt modelId="{899E0B26-01A6-4DB8-A7B4-D166D4E84942}" type="pres">
      <dgm:prSet presAssocID="{2C0AA01F-65C2-441C-B215-51C46798DE21}" presName="bgRect" presStyleLbl="bgShp" presStyleIdx="0" presStyleCnt="5"/>
      <dgm:spPr/>
    </dgm:pt>
    <dgm:pt modelId="{C5CE2917-AEE9-4A65-B43E-2E876F746A8F}" type="pres">
      <dgm:prSet presAssocID="{2C0AA01F-65C2-441C-B215-51C46798DE2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1B45D4C-2EC9-45D0-AACA-4799C29B236A}" type="pres">
      <dgm:prSet presAssocID="{2C0AA01F-65C2-441C-B215-51C46798DE21}" presName="spaceRect" presStyleCnt="0"/>
      <dgm:spPr/>
    </dgm:pt>
    <dgm:pt modelId="{AAAB2212-B09C-416A-B5E6-7C25DA632A10}" type="pres">
      <dgm:prSet presAssocID="{2C0AA01F-65C2-441C-B215-51C46798DE21}" presName="parTx" presStyleLbl="revTx" presStyleIdx="0" presStyleCnt="5">
        <dgm:presLayoutVars>
          <dgm:chMax val="0"/>
          <dgm:chPref val="0"/>
        </dgm:presLayoutVars>
      </dgm:prSet>
      <dgm:spPr/>
    </dgm:pt>
    <dgm:pt modelId="{E46057B1-2D41-4F6D-9AED-BD676321A39A}" type="pres">
      <dgm:prSet presAssocID="{D26C5FAD-FB9A-4716-924B-E58DF2B1DC09}" presName="sibTrans" presStyleCnt="0"/>
      <dgm:spPr/>
    </dgm:pt>
    <dgm:pt modelId="{B9F64324-C7F9-4D5A-BE56-E856EC1729F8}" type="pres">
      <dgm:prSet presAssocID="{949176BA-0547-4B2A-998E-5A741359BCAE}" presName="compNode" presStyleCnt="0"/>
      <dgm:spPr/>
    </dgm:pt>
    <dgm:pt modelId="{9DB03B87-5956-49C9-8106-514A8D6701D4}" type="pres">
      <dgm:prSet presAssocID="{949176BA-0547-4B2A-998E-5A741359BCAE}" presName="bgRect" presStyleLbl="bgShp" presStyleIdx="1" presStyleCnt="5"/>
      <dgm:spPr/>
    </dgm:pt>
    <dgm:pt modelId="{57303E85-9A79-4588-A067-3B469FFA2813}" type="pres">
      <dgm:prSet presAssocID="{949176BA-0547-4B2A-998E-5A741359BCA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9AEE27A1-B7D8-4367-80F5-FF52ADAA4579}" type="pres">
      <dgm:prSet presAssocID="{949176BA-0547-4B2A-998E-5A741359BCAE}" presName="spaceRect" presStyleCnt="0"/>
      <dgm:spPr/>
    </dgm:pt>
    <dgm:pt modelId="{F9D9B863-2B91-4D14-9434-89A6D129E2AB}" type="pres">
      <dgm:prSet presAssocID="{949176BA-0547-4B2A-998E-5A741359BCAE}" presName="parTx" presStyleLbl="revTx" presStyleIdx="1" presStyleCnt="5">
        <dgm:presLayoutVars>
          <dgm:chMax val="0"/>
          <dgm:chPref val="0"/>
        </dgm:presLayoutVars>
      </dgm:prSet>
      <dgm:spPr/>
    </dgm:pt>
    <dgm:pt modelId="{1D14EC57-4A7F-4CDD-9862-32884D534278}" type="pres">
      <dgm:prSet presAssocID="{A53F9787-D052-4693-857A-038ED35B7367}" presName="sibTrans" presStyleCnt="0"/>
      <dgm:spPr/>
    </dgm:pt>
    <dgm:pt modelId="{C922B7A7-4197-4DE9-9B6E-6939FFD2E55C}" type="pres">
      <dgm:prSet presAssocID="{04707064-60DD-4A29-816C-F1F89B921A0F}" presName="compNode" presStyleCnt="0"/>
      <dgm:spPr/>
    </dgm:pt>
    <dgm:pt modelId="{8FB33DFD-B2D1-42D1-95A6-CEF16767FD3B}" type="pres">
      <dgm:prSet presAssocID="{04707064-60DD-4A29-816C-F1F89B921A0F}" presName="bgRect" presStyleLbl="bgShp" presStyleIdx="2" presStyleCnt="5"/>
      <dgm:spPr/>
    </dgm:pt>
    <dgm:pt modelId="{9D1969E5-4D8E-4811-A6B3-A9FF380F9744}" type="pres">
      <dgm:prSet presAssocID="{04707064-60DD-4A29-816C-F1F89B921A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st Aid Kit"/>
        </a:ext>
      </dgm:extLst>
    </dgm:pt>
    <dgm:pt modelId="{57EA4EC7-CAF7-48D3-A6CC-194935E9ABE7}" type="pres">
      <dgm:prSet presAssocID="{04707064-60DD-4A29-816C-F1F89B921A0F}" presName="spaceRect" presStyleCnt="0"/>
      <dgm:spPr/>
    </dgm:pt>
    <dgm:pt modelId="{D875B10D-4312-4977-A888-0890379B2C4E}" type="pres">
      <dgm:prSet presAssocID="{04707064-60DD-4A29-816C-F1F89B921A0F}" presName="parTx" presStyleLbl="revTx" presStyleIdx="2" presStyleCnt="5">
        <dgm:presLayoutVars>
          <dgm:chMax val="0"/>
          <dgm:chPref val="0"/>
        </dgm:presLayoutVars>
      </dgm:prSet>
      <dgm:spPr/>
    </dgm:pt>
    <dgm:pt modelId="{A66246D5-FACD-409A-86C2-4662B16C0B9A}" type="pres">
      <dgm:prSet presAssocID="{80F14C05-BD82-4077-86FD-2D22DA96F38E}" presName="sibTrans" presStyleCnt="0"/>
      <dgm:spPr/>
    </dgm:pt>
    <dgm:pt modelId="{BED2D89A-020B-4825-825A-C5BC7F08D212}" type="pres">
      <dgm:prSet presAssocID="{FA7212BD-C666-4216-9E90-C8C817E2FD14}" presName="compNode" presStyleCnt="0"/>
      <dgm:spPr/>
    </dgm:pt>
    <dgm:pt modelId="{281076F9-4C0C-43DB-B66E-0038741C86FC}" type="pres">
      <dgm:prSet presAssocID="{FA7212BD-C666-4216-9E90-C8C817E2FD14}" presName="bgRect" presStyleLbl="bgShp" presStyleIdx="3" presStyleCnt="5"/>
      <dgm:spPr/>
    </dgm:pt>
    <dgm:pt modelId="{4629154F-AC2F-49A8-92AB-1546326BA3A0}" type="pres">
      <dgm:prSet presAssocID="{FA7212BD-C666-4216-9E90-C8C817E2FD1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nger"/>
        </a:ext>
      </dgm:extLst>
    </dgm:pt>
    <dgm:pt modelId="{15F89EAB-1691-4F44-AAB7-2BD9DD7616ED}" type="pres">
      <dgm:prSet presAssocID="{FA7212BD-C666-4216-9E90-C8C817E2FD14}" presName="spaceRect" presStyleCnt="0"/>
      <dgm:spPr/>
    </dgm:pt>
    <dgm:pt modelId="{D992CCFE-59AF-406E-9024-3197452D7AC7}" type="pres">
      <dgm:prSet presAssocID="{FA7212BD-C666-4216-9E90-C8C817E2FD14}" presName="parTx" presStyleLbl="revTx" presStyleIdx="3" presStyleCnt="5">
        <dgm:presLayoutVars>
          <dgm:chMax val="0"/>
          <dgm:chPref val="0"/>
        </dgm:presLayoutVars>
      </dgm:prSet>
      <dgm:spPr/>
    </dgm:pt>
    <dgm:pt modelId="{FDFBFD1E-5510-4900-B2A8-EFB9B7F3FE7D}" type="pres">
      <dgm:prSet presAssocID="{827D23C9-57D1-4202-A337-7911D08273F9}" presName="sibTrans" presStyleCnt="0"/>
      <dgm:spPr/>
    </dgm:pt>
    <dgm:pt modelId="{7C3680D6-5300-4641-B8F7-7B7A65E62222}" type="pres">
      <dgm:prSet presAssocID="{9A3CE0ED-F312-4253-B347-2CAA8891A084}" presName="compNode" presStyleCnt="0"/>
      <dgm:spPr/>
    </dgm:pt>
    <dgm:pt modelId="{67A95D98-4EA1-4BEB-BCC6-4364E316B1B6}" type="pres">
      <dgm:prSet presAssocID="{9A3CE0ED-F312-4253-B347-2CAA8891A084}" presName="bgRect" presStyleLbl="bgShp" presStyleIdx="4" presStyleCnt="5"/>
      <dgm:spPr/>
    </dgm:pt>
    <dgm:pt modelId="{6ED23D17-7932-44D6-A13E-9DECA81215AF}" type="pres">
      <dgm:prSet presAssocID="{9A3CE0ED-F312-4253-B347-2CAA8891A0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Brainstorm"/>
        </a:ext>
      </dgm:extLst>
    </dgm:pt>
    <dgm:pt modelId="{EF1AECE1-A3CB-404F-9A3F-FDEF97454EA3}" type="pres">
      <dgm:prSet presAssocID="{9A3CE0ED-F312-4253-B347-2CAA8891A084}" presName="spaceRect" presStyleCnt="0"/>
      <dgm:spPr/>
    </dgm:pt>
    <dgm:pt modelId="{F437FAEB-F682-418B-864A-79636A82794C}" type="pres">
      <dgm:prSet presAssocID="{9A3CE0ED-F312-4253-B347-2CAA8891A084}" presName="parTx" presStyleLbl="revTx" presStyleIdx="4" presStyleCnt="5">
        <dgm:presLayoutVars>
          <dgm:chMax val="0"/>
          <dgm:chPref val="0"/>
        </dgm:presLayoutVars>
      </dgm:prSet>
      <dgm:spPr/>
    </dgm:pt>
  </dgm:ptLst>
  <dgm:cxnLst>
    <dgm:cxn modelId="{59F07302-BDCE-4A9B-B141-28F45563CCE8}" type="presOf" srcId="{2C0AA01F-65C2-441C-B215-51C46798DE21}" destId="{AAAB2212-B09C-416A-B5E6-7C25DA632A10}" srcOrd="0" destOrd="0" presId="urn:microsoft.com/office/officeart/2018/2/layout/IconVerticalSolidList"/>
    <dgm:cxn modelId="{3ADDB827-83E5-44C5-971C-10F97D037A89}" srcId="{35E42A4D-B4E0-479E-873B-CBD36A29E304}" destId="{2C0AA01F-65C2-441C-B215-51C46798DE21}" srcOrd="0" destOrd="0" parTransId="{75F58502-3919-40D7-BD31-6173D7D9710D}" sibTransId="{D26C5FAD-FB9A-4716-924B-E58DF2B1DC09}"/>
    <dgm:cxn modelId="{BA660A2E-4A26-4748-9034-73BF21CB48CA}" srcId="{35E42A4D-B4E0-479E-873B-CBD36A29E304}" destId="{FA7212BD-C666-4216-9E90-C8C817E2FD14}" srcOrd="3" destOrd="0" parTransId="{1E6FEA95-CF36-4201-8EA1-48E392D4C424}" sibTransId="{827D23C9-57D1-4202-A337-7911D08273F9}"/>
    <dgm:cxn modelId="{E5D59732-2E6B-479F-8B11-16A0BCB21630}" type="presOf" srcId="{949176BA-0547-4B2A-998E-5A741359BCAE}" destId="{F9D9B863-2B91-4D14-9434-89A6D129E2AB}" srcOrd="0" destOrd="0" presId="urn:microsoft.com/office/officeart/2018/2/layout/IconVerticalSolidList"/>
    <dgm:cxn modelId="{B963236D-C2DA-4616-B0AE-844D5C4A447C}" type="presOf" srcId="{35E42A4D-B4E0-479E-873B-CBD36A29E304}" destId="{972FC0B3-40FB-4FB5-80EA-15D6AE871797}" srcOrd="0" destOrd="0" presId="urn:microsoft.com/office/officeart/2018/2/layout/IconVerticalSolidList"/>
    <dgm:cxn modelId="{B0CAB653-132B-4205-908B-DAFAA7E3EB52}" type="presOf" srcId="{9A3CE0ED-F312-4253-B347-2CAA8891A084}" destId="{F437FAEB-F682-418B-864A-79636A82794C}" srcOrd="0" destOrd="0" presId="urn:microsoft.com/office/officeart/2018/2/layout/IconVerticalSolidList"/>
    <dgm:cxn modelId="{8FCD5955-F548-422C-A7E9-870D5B09B16B}" srcId="{35E42A4D-B4E0-479E-873B-CBD36A29E304}" destId="{9A3CE0ED-F312-4253-B347-2CAA8891A084}" srcOrd="4" destOrd="0" parTransId="{B0F0F42F-FC5E-40FB-9219-098109726C0C}" sibTransId="{6A8AA1C5-7258-4E6B-A4AB-7771E7B0FA56}"/>
    <dgm:cxn modelId="{D602B485-237E-4DC9-B16F-720C5B5E1FA2}" type="presOf" srcId="{FA7212BD-C666-4216-9E90-C8C817E2FD14}" destId="{D992CCFE-59AF-406E-9024-3197452D7AC7}" srcOrd="0" destOrd="0" presId="urn:microsoft.com/office/officeart/2018/2/layout/IconVerticalSolidList"/>
    <dgm:cxn modelId="{C4644D90-9A1D-403B-A69B-E99D6FE8DC1C}" srcId="{35E42A4D-B4E0-479E-873B-CBD36A29E304}" destId="{04707064-60DD-4A29-816C-F1F89B921A0F}" srcOrd="2" destOrd="0" parTransId="{A88FCA95-C85F-4256-9CE3-5377DB7B421E}" sibTransId="{80F14C05-BD82-4077-86FD-2D22DA96F38E}"/>
    <dgm:cxn modelId="{C5134F9D-4887-4398-BB18-C1655788AEB2}" srcId="{35E42A4D-B4E0-479E-873B-CBD36A29E304}" destId="{949176BA-0547-4B2A-998E-5A741359BCAE}" srcOrd="1" destOrd="0" parTransId="{6D1B3B93-2853-41CE-90D5-31D57050E33F}" sibTransId="{A53F9787-D052-4693-857A-038ED35B7367}"/>
    <dgm:cxn modelId="{3DB328F8-1F62-4778-B973-9A6D3C63BB86}" type="presOf" srcId="{04707064-60DD-4A29-816C-F1F89B921A0F}" destId="{D875B10D-4312-4977-A888-0890379B2C4E}" srcOrd="0" destOrd="0" presId="urn:microsoft.com/office/officeart/2018/2/layout/IconVerticalSolidList"/>
    <dgm:cxn modelId="{3BD49622-306B-410F-8134-A33768DD1817}" type="presParOf" srcId="{972FC0B3-40FB-4FB5-80EA-15D6AE871797}" destId="{AD28553E-C719-4ABA-BA4C-F037711FDA2E}" srcOrd="0" destOrd="0" presId="urn:microsoft.com/office/officeart/2018/2/layout/IconVerticalSolidList"/>
    <dgm:cxn modelId="{4855AE5F-37DB-4060-9D40-9ABE2C06C057}" type="presParOf" srcId="{AD28553E-C719-4ABA-BA4C-F037711FDA2E}" destId="{899E0B26-01A6-4DB8-A7B4-D166D4E84942}" srcOrd="0" destOrd="0" presId="urn:microsoft.com/office/officeart/2018/2/layout/IconVerticalSolidList"/>
    <dgm:cxn modelId="{F1E66CCA-0591-4F74-9CD1-FEE8F06EACAD}" type="presParOf" srcId="{AD28553E-C719-4ABA-BA4C-F037711FDA2E}" destId="{C5CE2917-AEE9-4A65-B43E-2E876F746A8F}" srcOrd="1" destOrd="0" presId="urn:microsoft.com/office/officeart/2018/2/layout/IconVerticalSolidList"/>
    <dgm:cxn modelId="{94A335C4-5740-400F-A7CD-EB510091C443}" type="presParOf" srcId="{AD28553E-C719-4ABA-BA4C-F037711FDA2E}" destId="{F1B45D4C-2EC9-45D0-AACA-4799C29B236A}" srcOrd="2" destOrd="0" presId="urn:microsoft.com/office/officeart/2018/2/layout/IconVerticalSolidList"/>
    <dgm:cxn modelId="{6279DBD9-5400-428E-854D-131751D58D6B}" type="presParOf" srcId="{AD28553E-C719-4ABA-BA4C-F037711FDA2E}" destId="{AAAB2212-B09C-416A-B5E6-7C25DA632A10}" srcOrd="3" destOrd="0" presId="urn:microsoft.com/office/officeart/2018/2/layout/IconVerticalSolidList"/>
    <dgm:cxn modelId="{B72BF0A8-4F52-4CB2-B986-6FAD866D314C}" type="presParOf" srcId="{972FC0B3-40FB-4FB5-80EA-15D6AE871797}" destId="{E46057B1-2D41-4F6D-9AED-BD676321A39A}" srcOrd="1" destOrd="0" presId="urn:microsoft.com/office/officeart/2018/2/layout/IconVerticalSolidList"/>
    <dgm:cxn modelId="{9EB84431-8D1A-4F83-A546-029595F1FB78}" type="presParOf" srcId="{972FC0B3-40FB-4FB5-80EA-15D6AE871797}" destId="{B9F64324-C7F9-4D5A-BE56-E856EC1729F8}" srcOrd="2" destOrd="0" presId="urn:microsoft.com/office/officeart/2018/2/layout/IconVerticalSolidList"/>
    <dgm:cxn modelId="{25481E71-F9CF-4DF2-89B9-D4F4114871CC}" type="presParOf" srcId="{B9F64324-C7F9-4D5A-BE56-E856EC1729F8}" destId="{9DB03B87-5956-49C9-8106-514A8D6701D4}" srcOrd="0" destOrd="0" presId="urn:microsoft.com/office/officeart/2018/2/layout/IconVerticalSolidList"/>
    <dgm:cxn modelId="{FA65D240-5FB5-48B4-A1C9-1991B3728D38}" type="presParOf" srcId="{B9F64324-C7F9-4D5A-BE56-E856EC1729F8}" destId="{57303E85-9A79-4588-A067-3B469FFA2813}" srcOrd="1" destOrd="0" presId="urn:microsoft.com/office/officeart/2018/2/layout/IconVerticalSolidList"/>
    <dgm:cxn modelId="{46408F8E-E1A6-45B8-A5A5-81BFDE4654C0}" type="presParOf" srcId="{B9F64324-C7F9-4D5A-BE56-E856EC1729F8}" destId="{9AEE27A1-B7D8-4367-80F5-FF52ADAA4579}" srcOrd="2" destOrd="0" presId="urn:microsoft.com/office/officeart/2018/2/layout/IconVerticalSolidList"/>
    <dgm:cxn modelId="{0825E053-B43A-480E-89C5-520D71E16B3B}" type="presParOf" srcId="{B9F64324-C7F9-4D5A-BE56-E856EC1729F8}" destId="{F9D9B863-2B91-4D14-9434-89A6D129E2AB}" srcOrd="3" destOrd="0" presId="urn:microsoft.com/office/officeart/2018/2/layout/IconVerticalSolidList"/>
    <dgm:cxn modelId="{8E2FE3D1-ECF9-4345-9151-AE2E3BE51D30}" type="presParOf" srcId="{972FC0B3-40FB-4FB5-80EA-15D6AE871797}" destId="{1D14EC57-4A7F-4CDD-9862-32884D534278}" srcOrd="3" destOrd="0" presId="urn:microsoft.com/office/officeart/2018/2/layout/IconVerticalSolidList"/>
    <dgm:cxn modelId="{3A2A6BEB-9707-41AF-8AC9-EE64401E2785}" type="presParOf" srcId="{972FC0B3-40FB-4FB5-80EA-15D6AE871797}" destId="{C922B7A7-4197-4DE9-9B6E-6939FFD2E55C}" srcOrd="4" destOrd="0" presId="urn:microsoft.com/office/officeart/2018/2/layout/IconVerticalSolidList"/>
    <dgm:cxn modelId="{9F137689-0573-4BA6-8059-A0A2F94B3E44}" type="presParOf" srcId="{C922B7A7-4197-4DE9-9B6E-6939FFD2E55C}" destId="{8FB33DFD-B2D1-42D1-95A6-CEF16767FD3B}" srcOrd="0" destOrd="0" presId="urn:microsoft.com/office/officeart/2018/2/layout/IconVerticalSolidList"/>
    <dgm:cxn modelId="{07AF7F7F-0DF2-4199-AD36-2D248C03D6CA}" type="presParOf" srcId="{C922B7A7-4197-4DE9-9B6E-6939FFD2E55C}" destId="{9D1969E5-4D8E-4811-A6B3-A9FF380F9744}" srcOrd="1" destOrd="0" presId="urn:microsoft.com/office/officeart/2018/2/layout/IconVerticalSolidList"/>
    <dgm:cxn modelId="{856E84AF-BF49-4958-8C1D-CB9D01CC6C88}" type="presParOf" srcId="{C922B7A7-4197-4DE9-9B6E-6939FFD2E55C}" destId="{57EA4EC7-CAF7-48D3-A6CC-194935E9ABE7}" srcOrd="2" destOrd="0" presId="urn:microsoft.com/office/officeart/2018/2/layout/IconVerticalSolidList"/>
    <dgm:cxn modelId="{C48AFDE4-1C76-491F-8679-292D8E7DF11F}" type="presParOf" srcId="{C922B7A7-4197-4DE9-9B6E-6939FFD2E55C}" destId="{D875B10D-4312-4977-A888-0890379B2C4E}" srcOrd="3" destOrd="0" presId="urn:microsoft.com/office/officeart/2018/2/layout/IconVerticalSolidList"/>
    <dgm:cxn modelId="{1DF4F887-1BDF-4CD5-9E34-F85354E17BA7}" type="presParOf" srcId="{972FC0B3-40FB-4FB5-80EA-15D6AE871797}" destId="{A66246D5-FACD-409A-86C2-4662B16C0B9A}" srcOrd="5" destOrd="0" presId="urn:microsoft.com/office/officeart/2018/2/layout/IconVerticalSolidList"/>
    <dgm:cxn modelId="{1E874CEB-26B4-40F9-BC3F-A006F9E57C2B}" type="presParOf" srcId="{972FC0B3-40FB-4FB5-80EA-15D6AE871797}" destId="{BED2D89A-020B-4825-825A-C5BC7F08D212}" srcOrd="6" destOrd="0" presId="urn:microsoft.com/office/officeart/2018/2/layout/IconVerticalSolidList"/>
    <dgm:cxn modelId="{EB5E7BA6-B0B4-46DD-88F1-8AED35C7C418}" type="presParOf" srcId="{BED2D89A-020B-4825-825A-C5BC7F08D212}" destId="{281076F9-4C0C-43DB-B66E-0038741C86FC}" srcOrd="0" destOrd="0" presId="urn:microsoft.com/office/officeart/2018/2/layout/IconVerticalSolidList"/>
    <dgm:cxn modelId="{943EDFAB-BF59-4ED8-81E5-5D2A6F962707}" type="presParOf" srcId="{BED2D89A-020B-4825-825A-C5BC7F08D212}" destId="{4629154F-AC2F-49A8-92AB-1546326BA3A0}" srcOrd="1" destOrd="0" presId="urn:microsoft.com/office/officeart/2018/2/layout/IconVerticalSolidList"/>
    <dgm:cxn modelId="{1A09F92A-C5A8-4ACC-ADDA-61BCBF5BC216}" type="presParOf" srcId="{BED2D89A-020B-4825-825A-C5BC7F08D212}" destId="{15F89EAB-1691-4F44-AAB7-2BD9DD7616ED}" srcOrd="2" destOrd="0" presId="urn:microsoft.com/office/officeart/2018/2/layout/IconVerticalSolidList"/>
    <dgm:cxn modelId="{C6E86BD5-26F4-45BC-AF9C-B0F0C965BCB9}" type="presParOf" srcId="{BED2D89A-020B-4825-825A-C5BC7F08D212}" destId="{D992CCFE-59AF-406E-9024-3197452D7AC7}" srcOrd="3" destOrd="0" presId="urn:microsoft.com/office/officeart/2018/2/layout/IconVerticalSolidList"/>
    <dgm:cxn modelId="{B2048183-36D9-4592-BCFD-AD44A74D451F}" type="presParOf" srcId="{972FC0B3-40FB-4FB5-80EA-15D6AE871797}" destId="{FDFBFD1E-5510-4900-B2A8-EFB9B7F3FE7D}" srcOrd="7" destOrd="0" presId="urn:microsoft.com/office/officeart/2018/2/layout/IconVerticalSolidList"/>
    <dgm:cxn modelId="{CD493BE6-26B8-40D4-8B76-972009800350}" type="presParOf" srcId="{972FC0B3-40FB-4FB5-80EA-15D6AE871797}" destId="{7C3680D6-5300-4641-B8F7-7B7A65E62222}" srcOrd="8" destOrd="0" presId="urn:microsoft.com/office/officeart/2018/2/layout/IconVerticalSolidList"/>
    <dgm:cxn modelId="{28EB65A8-6A9E-450A-82D2-DCC64404AC87}" type="presParOf" srcId="{7C3680D6-5300-4641-B8F7-7B7A65E62222}" destId="{67A95D98-4EA1-4BEB-BCC6-4364E316B1B6}" srcOrd="0" destOrd="0" presId="urn:microsoft.com/office/officeart/2018/2/layout/IconVerticalSolidList"/>
    <dgm:cxn modelId="{751089A6-FC43-4296-A7A3-5E6BCCDCF6A1}" type="presParOf" srcId="{7C3680D6-5300-4641-B8F7-7B7A65E62222}" destId="{6ED23D17-7932-44D6-A13E-9DECA81215AF}" srcOrd="1" destOrd="0" presId="urn:microsoft.com/office/officeart/2018/2/layout/IconVerticalSolidList"/>
    <dgm:cxn modelId="{B61C3F9B-22F2-4CD3-BD4F-8CB6AFB9B381}" type="presParOf" srcId="{7C3680D6-5300-4641-B8F7-7B7A65E62222}" destId="{EF1AECE1-A3CB-404F-9A3F-FDEF97454EA3}" srcOrd="2" destOrd="0" presId="urn:microsoft.com/office/officeart/2018/2/layout/IconVerticalSolidList"/>
    <dgm:cxn modelId="{53908669-87C8-4851-BA63-0F592062D084}" type="presParOf" srcId="{7C3680D6-5300-4641-B8F7-7B7A65E62222}" destId="{F437FAEB-F682-418B-864A-79636A8279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AB00F-2BAC-1741-8F12-58B0A0CC4182}">
      <dsp:nvSpPr>
        <dsp:cNvPr id="0" name=""/>
        <dsp:cNvSpPr/>
      </dsp:nvSpPr>
      <dsp:spPr>
        <a:xfrm>
          <a:off x="0" y="13804"/>
          <a:ext cx="6615113" cy="80028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Package used- NLTK (natural Language toolkit, a package in Python for natural language processing)</a:t>
          </a:r>
        </a:p>
      </dsp:txBody>
      <dsp:txXfrm>
        <a:off x="39066" y="52870"/>
        <a:ext cx="6536981" cy="722148"/>
      </dsp:txXfrm>
    </dsp:sp>
    <dsp:sp modelId="{5B1D23ED-4B63-3944-9495-D3371E5B8504}">
      <dsp:nvSpPr>
        <dsp:cNvPr id="0" name=""/>
        <dsp:cNvSpPr/>
      </dsp:nvSpPr>
      <dsp:spPr>
        <a:xfrm>
          <a:off x="0" y="868804"/>
          <a:ext cx="6615113" cy="80028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Remove links</a:t>
          </a:r>
        </a:p>
      </dsp:txBody>
      <dsp:txXfrm>
        <a:off x="39066" y="907870"/>
        <a:ext cx="6536981" cy="722148"/>
      </dsp:txXfrm>
    </dsp:sp>
    <dsp:sp modelId="{8F32915E-E4A7-C043-BC30-10B761303E61}">
      <dsp:nvSpPr>
        <dsp:cNvPr id="0" name=""/>
        <dsp:cNvSpPr/>
      </dsp:nvSpPr>
      <dsp:spPr>
        <a:xfrm>
          <a:off x="0" y="1723804"/>
          <a:ext cx="6615113" cy="800280"/>
        </a:xfrm>
        <a:prstGeom prst="round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Convert tweet text to lowercase</a:t>
          </a:r>
        </a:p>
      </dsp:txBody>
      <dsp:txXfrm>
        <a:off x="39066" y="1762870"/>
        <a:ext cx="6536981" cy="722148"/>
      </dsp:txXfrm>
    </dsp:sp>
    <dsp:sp modelId="{DAFD0D19-26F8-4240-957B-C93DD3E683E8}">
      <dsp:nvSpPr>
        <dsp:cNvPr id="0" name=""/>
        <dsp:cNvSpPr/>
      </dsp:nvSpPr>
      <dsp:spPr>
        <a:xfrm>
          <a:off x="0" y="2578804"/>
          <a:ext cx="6615113" cy="800280"/>
        </a:xfrm>
        <a:prstGeom prst="round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Remove punctuations</a:t>
          </a:r>
        </a:p>
      </dsp:txBody>
      <dsp:txXfrm>
        <a:off x="39066" y="2617870"/>
        <a:ext cx="6536981" cy="722148"/>
      </dsp:txXfrm>
    </dsp:sp>
    <dsp:sp modelId="{6CE3C138-CBED-3748-8F7A-BCA74E2B1917}">
      <dsp:nvSpPr>
        <dsp:cNvPr id="0" name=""/>
        <dsp:cNvSpPr/>
      </dsp:nvSpPr>
      <dsp:spPr>
        <a:xfrm>
          <a:off x="0" y="3433804"/>
          <a:ext cx="6615113" cy="800280"/>
        </a:xfrm>
        <a:prstGeom prst="round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Remove numbers</a:t>
          </a:r>
          <a:endParaRPr lang="en-US" sz="1900" kern="1200" dirty="0"/>
        </a:p>
      </dsp:txBody>
      <dsp:txXfrm>
        <a:off x="39066" y="3472870"/>
        <a:ext cx="6536981" cy="722148"/>
      </dsp:txXfrm>
    </dsp:sp>
    <dsp:sp modelId="{44A70698-3720-6746-B259-5F8B0F101B3B}">
      <dsp:nvSpPr>
        <dsp:cNvPr id="0" name=""/>
        <dsp:cNvSpPr/>
      </dsp:nvSpPr>
      <dsp:spPr>
        <a:xfrm>
          <a:off x="0" y="4288804"/>
          <a:ext cx="6615113" cy="80028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Removed Re-tweets</a:t>
          </a:r>
        </a:p>
      </dsp:txBody>
      <dsp:txXfrm>
        <a:off x="39066" y="4327870"/>
        <a:ext cx="6536981" cy="722148"/>
      </dsp:txXfrm>
    </dsp:sp>
    <dsp:sp modelId="{DF35E3D8-5A1D-A840-AD66-5BF6C697477D}">
      <dsp:nvSpPr>
        <dsp:cNvPr id="0" name=""/>
        <dsp:cNvSpPr/>
      </dsp:nvSpPr>
      <dsp:spPr>
        <a:xfrm>
          <a:off x="0" y="5143804"/>
          <a:ext cx="6615113" cy="80028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Non-printable character removal e.g., emojis and symbols from other languages</a:t>
          </a:r>
        </a:p>
      </dsp:txBody>
      <dsp:txXfrm>
        <a:off x="39066" y="5182870"/>
        <a:ext cx="6536981" cy="722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C5DE3-8D54-45AD-A826-D5610E98583B}">
      <dsp:nvSpPr>
        <dsp:cNvPr id="0" name=""/>
        <dsp:cNvSpPr/>
      </dsp:nvSpPr>
      <dsp:spPr>
        <a:xfrm>
          <a:off x="0" y="2301"/>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0AAF5FC-1907-4BE2-B789-8DB8FA08224B}">
      <dsp:nvSpPr>
        <dsp:cNvPr id="0" name=""/>
        <dsp:cNvSpPr/>
      </dsp:nvSpPr>
      <dsp:spPr>
        <a:xfrm>
          <a:off x="5372" y="0"/>
          <a:ext cx="5596104" cy="160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Researchers at USC </a:t>
          </a:r>
          <a:r>
            <a:rPr lang="en-US" sz="2500" kern="1200" dirty="0"/>
            <a:t>analyzed tens of thousands of tweets and found that social bots frequently shared false information about cannabis’s medicinal benefits</a:t>
          </a:r>
        </a:p>
      </dsp:txBody>
      <dsp:txXfrm>
        <a:off x="5372" y="0"/>
        <a:ext cx="5596104" cy="1605772"/>
      </dsp:txXfrm>
    </dsp:sp>
    <dsp:sp modelId="{21D3FEF8-7DD0-4769-B1D8-7DC9AE2EA49B}">
      <dsp:nvSpPr>
        <dsp:cNvPr id="0" name=""/>
        <dsp:cNvSpPr/>
      </dsp:nvSpPr>
      <dsp:spPr>
        <a:xfrm>
          <a:off x="0" y="1608074"/>
          <a:ext cx="5607050" cy="0"/>
        </a:xfrm>
        <a:prstGeom prst="line">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w="6350" cap="flat" cmpd="sng" algn="ctr">
          <a:solidFill>
            <a:schemeClr val="accent2">
              <a:hueOff val="-5175944"/>
              <a:satOff val="22930"/>
              <a:lumOff val="-843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AD90221-6520-41F1-8B3A-D6DA9AF3B87F}">
      <dsp:nvSpPr>
        <dsp:cNvPr id="0" name=""/>
        <dsp:cNvSpPr/>
      </dsp:nvSpPr>
      <dsp:spPr>
        <a:xfrm>
          <a:off x="0" y="1608074"/>
          <a:ext cx="5607050" cy="105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Tool Used – </a:t>
          </a:r>
          <a:r>
            <a:rPr lang="en-US" sz="2500" b="1" u="sng" kern="1200" dirty="0"/>
            <a:t>TwitterBotOrNot2</a:t>
          </a:r>
          <a:endParaRPr lang="en-US" sz="2500" kern="1200" dirty="0"/>
        </a:p>
      </dsp:txBody>
      <dsp:txXfrm>
        <a:off x="0" y="1608074"/>
        <a:ext cx="5607050" cy="1059782"/>
      </dsp:txXfrm>
    </dsp:sp>
    <dsp:sp modelId="{95A47056-FB23-4FE9-89D5-09B180BA2CCA}">
      <dsp:nvSpPr>
        <dsp:cNvPr id="0" name=""/>
        <dsp:cNvSpPr/>
      </dsp:nvSpPr>
      <dsp:spPr>
        <a:xfrm>
          <a:off x="0" y="2667857"/>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70498C0-6DD5-4173-8885-06238209909C}">
      <dsp:nvSpPr>
        <dsp:cNvPr id="0" name=""/>
        <dsp:cNvSpPr/>
      </dsp:nvSpPr>
      <dsp:spPr>
        <a:xfrm>
          <a:off x="0" y="2667857"/>
          <a:ext cx="5601574" cy="1409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dirty="0"/>
            <a:t>Reference - </a:t>
          </a:r>
          <a:r>
            <a:rPr lang="en-US" sz="1800" kern="1200" dirty="0">
              <a:hlinkClick xmlns:r="http://schemas.openxmlformats.org/officeDocument/2006/relationships" r:id="rId1"/>
            </a:rPr>
            <a:t>https://ajph.aphapublications.org/doi/pdf/10.2105/AJPH.2019.305461</a:t>
          </a:r>
          <a:endParaRPr lang="en-US" sz="1800" kern="1200" dirty="0"/>
        </a:p>
      </dsp:txBody>
      <dsp:txXfrm>
        <a:off x="0" y="2667857"/>
        <a:ext cx="5601574" cy="1409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40E05-5DF8-4CEC-B19B-DDC190A93C88}">
      <dsp:nvSpPr>
        <dsp:cNvPr id="0" name=""/>
        <dsp:cNvSpPr/>
      </dsp:nvSpPr>
      <dsp:spPr>
        <a:xfrm>
          <a:off x="0" y="4746"/>
          <a:ext cx="5906181" cy="1408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8E00E-2CB4-4869-92B8-5C5884920CB2}">
      <dsp:nvSpPr>
        <dsp:cNvPr id="0" name=""/>
        <dsp:cNvSpPr/>
      </dsp:nvSpPr>
      <dsp:spPr>
        <a:xfrm>
          <a:off x="426172" y="321734"/>
          <a:ext cx="775617" cy="774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75EFCD-2484-474E-89EC-0FF51B862CD9}">
      <dsp:nvSpPr>
        <dsp:cNvPr id="0" name=""/>
        <dsp:cNvSpPr/>
      </dsp:nvSpPr>
      <dsp:spPr>
        <a:xfrm>
          <a:off x="1627963" y="4746"/>
          <a:ext cx="4162962" cy="149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66" tIns="158566" rIns="158566" bIns="158566" numCol="1" spcCol="1270" anchor="ctr" anchorCtr="0">
          <a:noAutofit/>
        </a:bodyPr>
        <a:lstStyle/>
        <a:p>
          <a:pPr marL="0" lvl="0" indent="0" algn="l" defTabSz="622300">
            <a:lnSpc>
              <a:spcPct val="100000"/>
            </a:lnSpc>
            <a:spcBef>
              <a:spcPct val="0"/>
            </a:spcBef>
            <a:spcAft>
              <a:spcPct val="35000"/>
            </a:spcAft>
            <a:buNone/>
          </a:pPr>
          <a:r>
            <a:rPr lang="en-US" sz="1400" b="1" kern="1200" dirty="0"/>
            <a:t>Researchers at USC </a:t>
          </a:r>
          <a:r>
            <a:rPr lang="en-US" sz="1400" kern="1200" dirty="0"/>
            <a:t>analyzed tens of thousands of tweets and found that social bots frequently shared false information about cannabis’s medicinal benefits</a:t>
          </a:r>
        </a:p>
      </dsp:txBody>
      <dsp:txXfrm>
        <a:off x="1627963" y="4746"/>
        <a:ext cx="4162962" cy="1498264"/>
      </dsp:txXfrm>
    </dsp:sp>
    <dsp:sp modelId="{0E2FB3A4-A95C-4283-9B84-9EBBB2837425}">
      <dsp:nvSpPr>
        <dsp:cNvPr id="0" name=""/>
        <dsp:cNvSpPr/>
      </dsp:nvSpPr>
      <dsp:spPr>
        <a:xfrm>
          <a:off x="0" y="1866226"/>
          <a:ext cx="5906181" cy="1408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A6D1C-AF27-4564-9DDA-D7C2ED25DCB2}">
      <dsp:nvSpPr>
        <dsp:cNvPr id="0" name=""/>
        <dsp:cNvSpPr/>
      </dsp:nvSpPr>
      <dsp:spPr>
        <a:xfrm>
          <a:off x="426172" y="2183214"/>
          <a:ext cx="775617" cy="774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ED9916-E2F2-4211-BCAE-E215E0EF93A5}">
      <dsp:nvSpPr>
        <dsp:cNvPr id="0" name=""/>
        <dsp:cNvSpPr/>
      </dsp:nvSpPr>
      <dsp:spPr>
        <a:xfrm>
          <a:off x="1627963" y="1866226"/>
          <a:ext cx="4162962" cy="149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66" tIns="158566" rIns="158566" bIns="158566" numCol="1" spcCol="1270" anchor="ctr" anchorCtr="0">
          <a:noAutofit/>
        </a:bodyPr>
        <a:lstStyle/>
        <a:p>
          <a:pPr marL="0" lvl="0" indent="0" algn="l" defTabSz="622300">
            <a:lnSpc>
              <a:spcPct val="100000"/>
            </a:lnSpc>
            <a:spcBef>
              <a:spcPct val="0"/>
            </a:spcBef>
            <a:spcAft>
              <a:spcPct val="35000"/>
            </a:spcAft>
            <a:buNone/>
          </a:pPr>
          <a:r>
            <a:rPr lang="en-US" sz="1400" kern="1200" dirty="0"/>
            <a:t>Tool Used – </a:t>
          </a:r>
          <a:r>
            <a:rPr lang="en-US" sz="1400" b="1" u="sng" kern="1200" dirty="0"/>
            <a:t>TwitterBotOrNot2</a:t>
          </a:r>
          <a:endParaRPr lang="en-US" sz="1400" kern="1200" dirty="0"/>
        </a:p>
      </dsp:txBody>
      <dsp:txXfrm>
        <a:off x="1627963" y="1866226"/>
        <a:ext cx="4162962" cy="1498264"/>
      </dsp:txXfrm>
    </dsp:sp>
    <dsp:sp modelId="{39BE68D2-52F9-4886-B133-4BB68B2AA87F}">
      <dsp:nvSpPr>
        <dsp:cNvPr id="0" name=""/>
        <dsp:cNvSpPr/>
      </dsp:nvSpPr>
      <dsp:spPr>
        <a:xfrm>
          <a:off x="0" y="3727706"/>
          <a:ext cx="5906181" cy="1408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B5BDA-261B-461B-AF9C-E4D97EDA1642}">
      <dsp:nvSpPr>
        <dsp:cNvPr id="0" name=""/>
        <dsp:cNvSpPr/>
      </dsp:nvSpPr>
      <dsp:spPr>
        <a:xfrm>
          <a:off x="426589" y="4044694"/>
          <a:ext cx="775617" cy="774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CE419-0D7C-4463-8251-778638A9A0C9}">
      <dsp:nvSpPr>
        <dsp:cNvPr id="0" name=""/>
        <dsp:cNvSpPr/>
      </dsp:nvSpPr>
      <dsp:spPr>
        <a:xfrm>
          <a:off x="1628796" y="3727706"/>
          <a:ext cx="4162962" cy="149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66" tIns="158566" rIns="158566" bIns="158566" numCol="1" spcCol="1270" anchor="ctr" anchorCtr="0">
          <a:noAutofit/>
        </a:bodyPr>
        <a:lstStyle/>
        <a:p>
          <a:pPr marL="0" lvl="0" indent="0" algn="l" defTabSz="622300">
            <a:lnSpc>
              <a:spcPct val="100000"/>
            </a:lnSpc>
            <a:spcBef>
              <a:spcPct val="0"/>
            </a:spcBef>
            <a:spcAft>
              <a:spcPct val="35000"/>
            </a:spcAft>
            <a:buNone/>
          </a:pPr>
          <a:r>
            <a:rPr lang="en-US" sz="1400" kern="1200"/>
            <a:t>Reference - </a:t>
          </a:r>
          <a:r>
            <a:rPr lang="en-US" sz="1400" kern="1200">
              <a:hlinkClick xmlns:r="http://schemas.openxmlformats.org/officeDocument/2006/relationships" r:id="rId7"/>
            </a:rPr>
            <a:t>https://ajph.aphapublications.org/doi/pdf/10.2105/AJPH.2019.305461</a:t>
          </a:r>
          <a:endParaRPr lang="en-US" sz="1400" kern="1200"/>
        </a:p>
      </dsp:txBody>
      <dsp:txXfrm>
        <a:off x="1628796" y="3727706"/>
        <a:ext cx="4162962" cy="14982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5DE88-5400-48F0-BD14-8AD15ACE8910}">
      <dsp:nvSpPr>
        <dsp:cNvPr id="0" name=""/>
        <dsp:cNvSpPr/>
      </dsp:nvSpPr>
      <dsp:spPr>
        <a:xfrm>
          <a:off x="0" y="638"/>
          <a:ext cx="5906181" cy="14941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4AC47-012D-4EF2-AADA-BF52852C3DEC}">
      <dsp:nvSpPr>
        <dsp:cNvPr id="0" name=""/>
        <dsp:cNvSpPr/>
      </dsp:nvSpPr>
      <dsp:spPr>
        <a:xfrm>
          <a:off x="451973" y="336816"/>
          <a:ext cx="821769" cy="821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72D77F-7CC2-456D-8E42-791220F962B4}">
      <dsp:nvSpPr>
        <dsp:cNvPr id="0" name=""/>
        <dsp:cNvSpPr/>
      </dsp:nvSpPr>
      <dsp:spPr>
        <a:xfrm>
          <a:off x="1725715" y="638"/>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1111250">
            <a:lnSpc>
              <a:spcPct val="90000"/>
            </a:lnSpc>
            <a:spcBef>
              <a:spcPct val="0"/>
            </a:spcBef>
            <a:spcAft>
              <a:spcPct val="35000"/>
            </a:spcAft>
            <a:buNone/>
          </a:pPr>
          <a:r>
            <a:rPr lang="en-US" sz="2500" kern="1200"/>
            <a:t>Our tweets content analysis included two types of anaylisis :</a:t>
          </a:r>
        </a:p>
      </dsp:txBody>
      <dsp:txXfrm>
        <a:off x="1725715" y="638"/>
        <a:ext cx="4180465" cy="1494125"/>
      </dsp:txXfrm>
    </dsp:sp>
    <dsp:sp modelId="{16DC6C89-50C7-4F77-953B-3C42A9F3DD24}">
      <dsp:nvSpPr>
        <dsp:cNvPr id="0" name=""/>
        <dsp:cNvSpPr/>
      </dsp:nvSpPr>
      <dsp:spPr>
        <a:xfrm>
          <a:off x="0" y="1868296"/>
          <a:ext cx="5906181" cy="14941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404696-67B2-4D10-A904-AC447164FEA5}">
      <dsp:nvSpPr>
        <dsp:cNvPr id="0" name=""/>
        <dsp:cNvSpPr/>
      </dsp:nvSpPr>
      <dsp:spPr>
        <a:xfrm>
          <a:off x="451973" y="2204474"/>
          <a:ext cx="821769" cy="821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FA5840-0DB5-407A-A288-818CBB90D324}">
      <dsp:nvSpPr>
        <dsp:cNvPr id="0" name=""/>
        <dsp:cNvSpPr/>
      </dsp:nvSpPr>
      <dsp:spPr>
        <a:xfrm>
          <a:off x="1725715" y="1868296"/>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1111250">
            <a:lnSpc>
              <a:spcPct val="90000"/>
            </a:lnSpc>
            <a:spcBef>
              <a:spcPct val="0"/>
            </a:spcBef>
            <a:spcAft>
              <a:spcPct val="35000"/>
            </a:spcAft>
            <a:buNone/>
          </a:pPr>
          <a:r>
            <a:rPr lang="en-US" sz="2500" kern="1200"/>
            <a:t>First : Facts or Not tweets</a:t>
          </a:r>
        </a:p>
      </dsp:txBody>
      <dsp:txXfrm>
        <a:off x="1725715" y="1868296"/>
        <a:ext cx="4180465" cy="1494125"/>
      </dsp:txXfrm>
    </dsp:sp>
    <dsp:sp modelId="{A53F16AB-7697-4E24-8075-FEE28910299E}">
      <dsp:nvSpPr>
        <dsp:cNvPr id="0" name=""/>
        <dsp:cNvSpPr/>
      </dsp:nvSpPr>
      <dsp:spPr>
        <a:xfrm>
          <a:off x="0" y="3735953"/>
          <a:ext cx="5906181" cy="14941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E14FF-4D8B-43D8-B64E-0F6CA3E89AB3}">
      <dsp:nvSpPr>
        <dsp:cNvPr id="0" name=""/>
        <dsp:cNvSpPr/>
      </dsp:nvSpPr>
      <dsp:spPr>
        <a:xfrm>
          <a:off x="451973" y="4072131"/>
          <a:ext cx="821769" cy="821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218E6-A1FB-43B7-B97A-1F32B41DB3DC}">
      <dsp:nvSpPr>
        <dsp:cNvPr id="0" name=""/>
        <dsp:cNvSpPr/>
      </dsp:nvSpPr>
      <dsp:spPr>
        <a:xfrm>
          <a:off x="1725715" y="3735953"/>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1111250">
            <a:lnSpc>
              <a:spcPct val="90000"/>
            </a:lnSpc>
            <a:spcBef>
              <a:spcPct val="0"/>
            </a:spcBef>
            <a:spcAft>
              <a:spcPct val="35000"/>
            </a:spcAft>
            <a:buNone/>
          </a:pPr>
          <a:r>
            <a:rPr lang="en-US" sz="2500" kern="1200"/>
            <a:t>Second : Promotional tweets </a:t>
          </a:r>
        </a:p>
      </dsp:txBody>
      <dsp:txXfrm>
        <a:off x="1725715" y="3735953"/>
        <a:ext cx="4180465" cy="1494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E0B26-01A6-4DB8-A7B4-D166D4E84942}">
      <dsp:nvSpPr>
        <dsp:cNvPr id="0" name=""/>
        <dsp:cNvSpPr/>
      </dsp:nvSpPr>
      <dsp:spPr>
        <a:xfrm>
          <a:off x="0" y="408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E2917-AEE9-4A65-B43E-2E876F746A8F}">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AB2212-B09C-416A-B5E6-7C25DA632A10}">
      <dsp:nvSpPr>
        <dsp:cNvPr id="0" name=""/>
        <dsp:cNvSpPr/>
      </dsp:nvSpPr>
      <dsp:spPr>
        <a:xfrm>
          <a:off x="1005339" y="408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IN" sz="1500" u="sng" kern="1200" dirty="0"/>
            <a:t>Example: </a:t>
          </a:r>
          <a:endParaRPr lang="en-US" sz="1500" kern="1200" dirty="0"/>
        </a:p>
      </dsp:txBody>
      <dsp:txXfrm>
        <a:off x="1005339" y="4086"/>
        <a:ext cx="4900841" cy="870424"/>
      </dsp:txXfrm>
    </dsp:sp>
    <dsp:sp modelId="{9DB03B87-5956-49C9-8106-514A8D6701D4}">
      <dsp:nvSpPr>
        <dsp:cNvPr id="0" name=""/>
        <dsp:cNvSpPr/>
      </dsp:nvSpPr>
      <dsp:spPr>
        <a:xfrm>
          <a:off x="0" y="109211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303E85-9A79-4588-A067-3B469FFA2813}">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D9B863-2B91-4D14-9434-89A6D129E2AB}">
      <dsp:nvSpPr>
        <dsp:cNvPr id="0" name=""/>
        <dsp:cNvSpPr/>
      </dsp:nvSpPr>
      <dsp:spPr>
        <a:xfrm>
          <a:off x="1005339" y="109211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a:t>Older women with breast cancer use cannabis to alleviate the nausea and vomiting associated with cancer treatments</a:t>
          </a:r>
        </a:p>
      </dsp:txBody>
      <dsp:txXfrm>
        <a:off x="1005339" y="1092116"/>
        <a:ext cx="4900841" cy="870424"/>
      </dsp:txXfrm>
    </dsp:sp>
    <dsp:sp modelId="{8FB33DFD-B2D1-42D1-95A6-CEF16767FD3B}">
      <dsp:nvSpPr>
        <dsp:cNvPr id="0" name=""/>
        <dsp:cNvSpPr/>
      </dsp:nvSpPr>
      <dsp:spPr>
        <a:xfrm>
          <a:off x="0" y="218014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69E5-4D8E-4811-A6B3-A9FF380F9744}">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75B10D-4312-4977-A888-0890379B2C4E}">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IN" sz="1500" kern="1200"/>
            <a:t>The algorithm will check if any of Medical condition listed in Facts sheet shown appears in the tweet. Here cancer from Medical Condition appears in the tweet.</a:t>
          </a:r>
          <a:endParaRPr lang="en-US" sz="1500" kern="1200"/>
        </a:p>
      </dsp:txBody>
      <dsp:txXfrm>
        <a:off x="1005339" y="2180146"/>
        <a:ext cx="4900841" cy="870424"/>
      </dsp:txXfrm>
    </dsp:sp>
    <dsp:sp modelId="{281076F9-4C0C-43DB-B66E-0038741C86FC}">
      <dsp:nvSpPr>
        <dsp:cNvPr id="0" name=""/>
        <dsp:cNvSpPr/>
      </dsp:nvSpPr>
      <dsp:spPr>
        <a:xfrm>
          <a:off x="0" y="326817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9154F-AC2F-49A8-92AB-1546326BA3A0}">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92CCFE-59AF-406E-9024-3197452D7AC7}">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IN" sz="1500" kern="1200"/>
            <a:t>Now it will check if Verified Effects next to cancer i.e. either nausea or vomiting appears in the tweet. Here nausea and vomiting both are appearing in the tweet. </a:t>
          </a:r>
          <a:endParaRPr lang="en-US" sz="1500" kern="1200"/>
        </a:p>
      </dsp:txBody>
      <dsp:txXfrm>
        <a:off x="1005339" y="3268177"/>
        <a:ext cx="4900841" cy="870424"/>
      </dsp:txXfrm>
    </dsp:sp>
    <dsp:sp modelId="{67A95D98-4EA1-4BEB-BCC6-4364E316B1B6}">
      <dsp:nvSpPr>
        <dsp:cNvPr id="0" name=""/>
        <dsp:cNvSpPr/>
      </dsp:nvSpPr>
      <dsp:spPr>
        <a:xfrm>
          <a:off x="0" y="435620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D23D17-7932-44D6-A13E-9DECA81215AF}">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37FAEB-F682-418B-864A-79636A82794C}">
      <dsp:nvSpPr>
        <dsp:cNvPr id="0" name=""/>
        <dsp:cNvSpPr/>
      </dsp:nvSpPr>
      <dsp:spPr>
        <a:xfrm>
          <a:off x="1005339" y="435620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en-IN" sz="1400" kern="1200" dirty="0"/>
            <a:t>So here Medical condition and its corresponding effect from Fact sheet both are present in the tweet so algorithm will classify the tweet as </a:t>
          </a:r>
          <a:r>
            <a:rPr lang="en-IN" sz="1800" b="1" kern="1200" dirty="0"/>
            <a:t>Fact</a:t>
          </a:r>
          <a:r>
            <a:rPr lang="en-IN" sz="1400" kern="1200" dirty="0"/>
            <a:t>.</a:t>
          </a:r>
          <a:endParaRPr lang="en-US" sz="1400" kern="1200" dirty="0"/>
        </a:p>
      </dsp:txBody>
      <dsp:txXfrm>
        <a:off x="1005339" y="4356207"/>
        <a:ext cx="4900841" cy="870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7D2141-B0D2-A641-B490-5E726881C49C}"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61807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D2141-B0D2-A641-B490-5E726881C49C}"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70051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D2141-B0D2-A641-B490-5E726881C49C}"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44371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7D2141-B0D2-A641-B490-5E726881C49C}"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278439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7D2141-B0D2-A641-B490-5E726881C49C}"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222020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A7D2141-B0D2-A641-B490-5E726881C49C}" type="datetimeFigureOut">
              <a:rPr lang="en-US" smtClean="0"/>
              <a:t>5/8/2020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13016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A7D2141-B0D2-A641-B490-5E726881C49C}"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9E462-9B9D-0E49-AB4C-86F1B2D052D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66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7D2141-B0D2-A641-B490-5E726881C49C}"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99499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7D2141-B0D2-A641-B490-5E726881C49C}" type="datetimeFigureOut">
              <a:rPr lang="en-US" smtClean="0"/>
              <a:t>5/8/2020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08010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A7D2141-B0D2-A641-B490-5E726881C49C}" type="datetimeFigureOut">
              <a:rPr lang="en-US" smtClean="0"/>
              <a:t>5/8/2020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98172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A7D2141-B0D2-A641-B490-5E726881C49C}" type="datetimeFigureOut">
              <a:rPr lang="en-US" smtClean="0"/>
              <a:t>5/8/2020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260145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A7D2141-B0D2-A641-B490-5E726881C49C}" type="datetimeFigureOut">
              <a:rPr lang="en-US" smtClean="0"/>
              <a:t>5/8/2020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7D9E462-9B9D-0E49-AB4C-86F1B2D052D2}" type="slidenum">
              <a:rPr lang="en-US" smtClean="0"/>
              <a:t>‹#›</a:t>
            </a:fld>
            <a:endParaRPr lang="en-US"/>
          </a:p>
        </p:txBody>
      </p:sp>
    </p:spTree>
    <p:extLst>
      <p:ext uri="{BB962C8B-B14F-4D97-AF65-F5344CB8AC3E}">
        <p14:creationId xmlns:p14="http://schemas.microsoft.com/office/powerpoint/2010/main" val="2220852239"/>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A close up of a map&#10;&#10;Description automatically generated">
            <a:extLst>
              <a:ext uri="{FF2B5EF4-FFF2-40B4-BE49-F238E27FC236}">
                <a16:creationId xmlns:a16="http://schemas.microsoft.com/office/drawing/2014/main" id="{6BC36D34-FD63-2640-BC81-A0CEC3B4CB70}"/>
              </a:ext>
            </a:extLst>
          </p:cNvPr>
          <p:cNvPicPr>
            <a:picLocks noGrp="1" noChangeAspect="1"/>
          </p:cNvPicPr>
          <p:nvPr>
            <p:ph idx="1"/>
          </p:nvPr>
        </p:nvPicPr>
        <p:blipFill rotWithShape="1">
          <a:blip r:embed="rId2">
            <a:alphaModFix amt="50000"/>
          </a:blip>
          <a:srcRect t="5037" r="-1" b="21909"/>
          <a:stretch/>
        </p:blipFill>
        <p:spPr>
          <a:xfrm>
            <a:off x="305" y="10"/>
            <a:ext cx="12191695" cy="6857990"/>
          </a:xfrm>
          <a:prstGeom prst="rect">
            <a:avLst/>
          </a:prstGeom>
        </p:spPr>
      </p:pic>
      <p:sp>
        <p:nvSpPr>
          <p:cNvPr id="2" name="Title 1">
            <a:extLst>
              <a:ext uri="{FF2B5EF4-FFF2-40B4-BE49-F238E27FC236}">
                <a16:creationId xmlns:a16="http://schemas.microsoft.com/office/drawing/2014/main" id="{37084D22-C939-AD4C-BE0C-71EAEF3B9C3A}"/>
              </a:ext>
            </a:extLst>
          </p:cNvPr>
          <p:cNvSpPr>
            <a:spLocks noGrp="1"/>
          </p:cNvSpPr>
          <p:nvPr>
            <p:ph type="title"/>
          </p:nvPr>
        </p:nvSpPr>
        <p:spPr>
          <a:xfrm>
            <a:off x="1631156" y="3429000"/>
            <a:ext cx="8929688" cy="2114550"/>
          </a:xfrm>
        </p:spPr>
        <p:txBody>
          <a:bodyPr vert="horz" lIns="91440" tIns="45720" rIns="91440" bIns="45720" rtlCol="0" anchor="ctr">
            <a:normAutofit/>
          </a:bodyPr>
          <a:lstStyle/>
          <a:p>
            <a:r>
              <a:rPr lang="en-US" sz="3600" dirty="0"/>
              <a:t>Identification Of Misinformation for Cannabis Medical use </a:t>
            </a:r>
            <a:r>
              <a:rPr lang="en-US" sz="2400" dirty="0"/>
              <a:t>on</a:t>
            </a:r>
            <a:r>
              <a:rPr lang="en-US" sz="3600" dirty="0"/>
              <a:t> </a:t>
            </a:r>
            <a:r>
              <a:rPr lang="en-US" sz="3600" b="1" dirty="0"/>
              <a:t>Twitter</a:t>
            </a:r>
          </a:p>
        </p:txBody>
      </p:sp>
      <p:sp>
        <p:nvSpPr>
          <p:cNvPr id="25" name="Title 1">
            <a:extLst>
              <a:ext uri="{FF2B5EF4-FFF2-40B4-BE49-F238E27FC236}">
                <a16:creationId xmlns:a16="http://schemas.microsoft.com/office/drawing/2014/main" id="{EE503A6F-3408-0F4A-AF7C-81980843460B}"/>
              </a:ext>
            </a:extLst>
          </p:cNvPr>
          <p:cNvSpPr txBox="1">
            <a:spLocks/>
          </p:cNvSpPr>
          <p:nvPr/>
        </p:nvSpPr>
        <p:spPr>
          <a:xfrm>
            <a:off x="4574053" y="5543550"/>
            <a:ext cx="2471738" cy="925512"/>
          </a:xfrm>
          <a:prstGeom prst="rect">
            <a:avLst/>
          </a:prstGeom>
          <a:solidFill>
            <a:schemeClr val="bg1"/>
          </a:solidFill>
          <a:ln w="31750" cap="sq">
            <a:solidFill>
              <a:schemeClr val="tx1">
                <a:lumMod val="75000"/>
                <a:lumOff val="25000"/>
              </a:schemeClr>
            </a:solidFill>
            <a:miter lim="800000"/>
          </a:ln>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r">
              <a:lnSpc>
                <a:spcPct val="120000"/>
              </a:lnSpc>
              <a:spcAft>
                <a:spcPts val="600"/>
              </a:spcAft>
              <a:buClr>
                <a:schemeClr val="accent1"/>
              </a:buClr>
              <a:buSzPct val="100000"/>
            </a:pPr>
            <a:r>
              <a:rPr lang="en-US" sz="900" b="1" dirty="0">
                <a:latin typeface="Arial" panose="020B0604020202020204" pitchFamily="34" charset="0"/>
                <a:cs typeface="Arial" panose="020B0604020202020204" pitchFamily="34" charset="0"/>
              </a:rPr>
              <a:t>Leyla </a:t>
            </a:r>
            <a:r>
              <a:rPr lang="en-US" sz="900" b="1" dirty="0" err="1">
                <a:latin typeface="Arial" panose="020B0604020202020204" pitchFamily="34" charset="0"/>
                <a:cs typeface="Arial" panose="020B0604020202020204" pitchFamily="34" charset="0"/>
              </a:rPr>
              <a:t>Elnaggar</a:t>
            </a:r>
            <a:endParaRPr lang="en-US" sz="900" b="1" dirty="0">
              <a:latin typeface="Arial" panose="020B0604020202020204" pitchFamily="34" charset="0"/>
              <a:cs typeface="Arial" panose="020B0604020202020204" pitchFamily="34" charset="0"/>
            </a:endParaRPr>
          </a:p>
          <a:p>
            <a:pPr algn="r">
              <a:lnSpc>
                <a:spcPct val="120000"/>
              </a:lnSpc>
              <a:spcAft>
                <a:spcPts val="600"/>
              </a:spcAft>
              <a:buClr>
                <a:schemeClr val="accent1"/>
              </a:buClr>
              <a:buSzPct val="100000"/>
            </a:pPr>
            <a:r>
              <a:rPr lang="en-US" sz="900" b="1" dirty="0" err="1">
                <a:latin typeface="Arial" panose="020B0604020202020204" pitchFamily="34" charset="0"/>
                <a:cs typeface="Arial" panose="020B0604020202020204" pitchFamily="34" charset="0"/>
              </a:rPr>
              <a:t>Parth</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Paliwal</a:t>
            </a:r>
            <a:endParaRPr lang="en-US" sz="900" b="1" dirty="0">
              <a:latin typeface="Arial" panose="020B0604020202020204" pitchFamily="34" charset="0"/>
              <a:cs typeface="Arial" panose="020B0604020202020204" pitchFamily="34" charset="0"/>
            </a:endParaRPr>
          </a:p>
          <a:p>
            <a:pPr algn="r">
              <a:lnSpc>
                <a:spcPct val="120000"/>
              </a:lnSpc>
              <a:spcAft>
                <a:spcPts val="600"/>
              </a:spcAft>
              <a:buClr>
                <a:schemeClr val="accent1"/>
              </a:buClr>
              <a:buSzPct val="100000"/>
            </a:pPr>
            <a:r>
              <a:rPr lang="en-US" sz="900" b="1" dirty="0">
                <a:latin typeface="Arial" panose="020B0604020202020204" pitchFamily="34" charset="0"/>
                <a:cs typeface="Arial" panose="020B0604020202020204" pitchFamily="34" charset="0"/>
              </a:rPr>
              <a:t>Suhail Shaikh</a:t>
            </a:r>
          </a:p>
          <a:p>
            <a:pPr algn="r">
              <a:lnSpc>
                <a:spcPct val="120000"/>
              </a:lnSpc>
              <a:spcAft>
                <a:spcPts val="600"/>
              </a:spcAft>
              <a:buClr>
                <a:schemeClr val="accent1"/>
              </a:buClr>
              <a:buSzPct val="100000"/>
            </a:pPr>
            <a:r>
              <a:rPr lang="en-US" sz="900" b="1" dirty="0" err="1">
                <a:latin typeface="Arial" panose="020B0604020202020204" pitchFamily="34" charset="0"/>
                <a:cs typeface="Arial" panose="020B0604020202020204" pitchFamily="34" charset="0"/>
              </a:rPr>
              <a:t>Vaishnavii</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Paramashivam</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33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636F-14E7-B947-963C-BEB0054731E2}"/>
              </a:ext>
            </a:extLst>
          </p:cNvPr>
          <p:cNvSpPr>
            <a:spLocks noGrp="1"/>
          </p:cNvSpPr>
          <p:nvPr>
            <p:ph type="title"/>
          </p:nvPr>
        </p:nvSpPr>
        <p:spPr>
          <a:xfrm>
            <a:off x="2222938" y="476317"/>
            <a:ext cx="7737926" cy="816455"/>
          </a:xfrm>
        </p:spPr>
        <p:txBody>
          <a:bodyPr/>
          <a:lstStyle/>
          <a:p>
            <a:r>
              <a:rPr lang="en-US" dirty="0"/>
              <a:t>METHODS USED</a:t>
            </a:r>
          </a:p>
        </p:txBody>
      </p:sp>
      <p:sp>
        <p:nvSpPr>
          <p:cNvPr id="3" name="Content Placeholder 2">
            <a:extLst>
              <a:ext uri="{FF2B5EF4-FFF2-40B4-BE49-F238E27FC236}">
                <a16:creationId xmlns:a16="http://schemas.microsoft.com/office/drawing/2014/main" id="{5CF0419F-6AD4-6E4C-BB75-EB7F7231E040}"/>
              </a:ext>
            </a:extLst>
          </p:cNvPr>
          <p:cNvSpPr>
            <a:spLocks noGrp="1"/>
          </p:cNvSpPr>
          <p:nvPr>
            <p:ph idx="1"/>
          </p:nvPr>
        </p:nvSpPr>
        <p:spPr>
          <a:xfrm>
            <a:off x="863818" y="1576551"/>
            <a:ext cx="10342179" cy="4682359"/>
          </a:xfrm>
        </p:spPr>
        <p:txBody>
          <a:bodyPr/>
          <a:lstStyle/>
          <a:p>
            <a:pPr marL="0" indent="0">
              <a:buNone/>
            </a:pPr>
            <a:endParaRPr lang="en-US" dirty="0"/>
          </a:p>
          <a:p>
            <a:r>
              <a:rPr lang="en-US" dirty="0"/>
              <a:t>Identifying Promotional Tweets</a:t>
            </a:r>
          </a:p>
          <a:p>
            <a:endParaRPr lang="en-US" dirty="0"/>
          </a:p>
          <a:p>
            <a:pPr marL="0" indent="0">
              <a:buNone/>
            </a:pPr>
            <a:endParaRPr lang="en-US" dirty="0"/>
          </a:p>
          <a:p>
            <a:r>
              <a:rPr lang="en-US" dirty="0"/>
              <a:t>Identifying Facts/Unverified Facts</a:t>
            </a:r>
          </a:p>
          <a:p>
            <a:pPr marL="0" indent="0">
              <a:buNone/>
            </a:pPr>
            <a:endParaRPr lang="en-US" dirty="0"/>
          </a:p>
          <a:p>
            <a:pPr marL="0" indent="0">
              <a:buNone/>
            </a:pPr>
            <a:endParaRPr lang="en-US" dirty="0"/>
          </a:p>
          <a:p>
            <a:endParaRPr lang="en-US" dirty="0"/>
          </a:p>
          <a:p>
            <a:r>
              <a:rPr lang="en-US" dirty="0"/>
              <a:t>Extracting URLs, User Mentions</a:t>
            </a:r>
          </a:p>
          <a:p>
            <a:pPr marL="0" indent="0">
              <a:buNone/>
            </a:pPr>
            <a:endParaRPr lang="en-US" dirty="0"/>
          </a:p>
          <a:p>
            <a:pPr marL="0" indent="0">
              <a:buNone/>
            </a:pPr>
            <a:endParaRPr lang="en-US" dirty="0"/>
          </a:p>
        </p:txBody>
      </p:sp>
      <p:graphicFrame>
        <p:nvGraphicFramePr>
          <p:cNvPr id="6" name="Table 5">
            <a:extLst>
              <a:ext uri="{FF2B5EF4-FFF2-40B4-BE49-F238E27FC236}">
                <a16:creationId xmlns:a16="http://schemas.microsoft.com/office/drawing/2014/main" id="{CC7C9C15-62D9-AA44-AFF7-B6CF92EB7E95}"/>
              </a:ext>
            </a:extLst>
          </p:cNvPr>
          <p:cNvGraphicFramePr>
            <a:graphicFrameLocks noGrp="1"/>
          </p:cNvGraphicFramePr>
          <p:nvPr/>
        </p:nvGraphicFramePr>
        <p:xfrm>
          <a:off x="1832864" y="2400300"/>
          <a:ext cx="8128000" cy="7416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869847750"/>
                    </a:ext>
                  </a:extLst>
                </a:gridCol>
                <a:gridCol w="4064000">
                  <a:extLst>
                    <a:ext uri="{9D8B030D-6E8A-4147-A177-3AD203B41FA5}">
                      <a16:colId xmlns:a16="http://schemas.microsoft.com/office/drawing/2014/main" val="1527918070"/>
                    </a:ext>
                  </a:extLst>
                </a:gridCol>
              </a:tblGrid>
              <a:tr h="370840">
                <a:tc>
                  <a:txBody>
                    <a:bodyPr/>
                    <a:lstStyle/>
                    <a:p>
                      <a:pPr algn="ctr"/>
                      <a:r>
                        <a:rPr lang="en-US" dirty="0">
                          <a:solidFill>
                            <a:schemeClr val="tx1"/>
                          </a:solidFill>
                        </a:rPr>
                        <a:t>Programming Language</a:t>
                      </a:r>
                    </a:p>
                  </a:txBody>
                  <a:tcPr/>
                </a:tc>
                <a:tc>
                  <a:txBody>
                    <a:bodyPr/>
                    <a:lstStyle/>
                    <a:p>
                      <a:pPr algn="ctr"/>
                      <a:r>
                        <a:rPr lang="en-US" dirty="0">
                          <a:solidFill>
                            <a:schemeClr val="tx1"/>
                          </a:solidFill>
                        </a:rPr>
                        <a:t>Method Used</a:t>
                      </a:r>
                    </a:p>
                  </a:txBody>
                  <a:tcPr/>
                </a:tc>
                <a:extLst>
                  <a:ext uri="{0D108BD9-81ED-4DB2-BD59-A6C34878D82A}">
                    <a16:rowId xmlns:a16="http://schemas.microsoft.com/office/drawing/2014/main" val="163219710"/>
                  </a:ext>
                </a:extLst>
              </a:tr>
              <a:tr h="370840">
                <a:tc>
                  <a:txBody>
                    <a:bodyPr/>
                    <a:lstStyle/>
                    <a:p>
                      <a:r>
                        <a:rPr lang="en-US" dirty="0"/>
                        <a:t>Python</a:t>
                      </a:r>
                    </a:p>
                  </a:txBody>
                  <a:tcPr/>
                </a:tc>
                <a:tc>
                  <a:txBody>
                    <a:bodyPr/>
                    <a:lstStyle/>
                    <a:p>
                      <a:r>
                        <a:rPr lang="en-US" dirty="0"/>
                        <a:t>Keyword based Classifier</a:t>
                      </a:r>
                    </a:p>
                  </a:txBody>
                  <a:tcPr/>
                </a:tc>
                <a:extLst>
                  <a:ext uri="{0D108BD9-81ED-4DB2-BD59-A6C34878D82A}">
                    <a16:rowId xmlns:a16="http://schemas.microsoft.com/office/drawing/2014/main" val="1277116535"/>
                  </a:ext>
                </a:extLst>
              </a:tr>
            </a:tbl>
          </a:graphicData>
        </a:graphic>
      </p:graphicFrame>
      <p:graphicFrame>
        <p:nvGraphicFramePr>
          <p:cNvPr id="8" name="Table 7">
            <a:extLst>
              <a:ext uri="{FF2B5EF4-FFF2-40B4-BE49-F238E27FC236}">
                <a16:creationId xmlns:a16="http://schemas.microsoft.com/office/drawing/2014/main" id="{AA3722CE-920C-1F48-B52C-4212CBEC2FB1}"/>
              </a:ext>
            </a:extLst>
          </p:cNvPr>
          <p:cNvGraphicFramePr>
            <a:graphicFrameLocks noGrp="1"/>
          </p:cNvGraphicFramePr>
          <p:nvPr/>
        </p:nvGraphicFramePr>
        <p:xfrm>
          <a:off x="1826952" y="3623180"/>
          <a:ext cx="8128000" cy="1010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869847750"/>
                    </a:ext>
                  </a:extLst>
                </a:gridCol>
                <a:gridCol w="4064000">
                  <a:extLst>
                    <a:ext uri="{9D8B030D-6E8A-4147-A177-3AD203B41FA5}">
                      <a16:colId xmlns:a16="http://schemas.microsoft.com/office/drawing/2014/main" val="1527918070"/>
                    </a:ext>
                  </a:extLst>
                </a:gridCol>
              </a:tblGrid>
              <a:tr h="370840">
                <a:tc>
                  <a:txBody>
                    <a:bodyPr/>
                    <a:lstStyle/>
                    <a:p>
                      <a:pPr algn="ctr"/>
                      <a:r>
                        <a:rPr lang="en-US" dirty="0">
                          <a:solidFill>
                            <a:schemeClr val="tx1"/>
                          </a:solidFill>
                        </a:rPr>
                        <a:t>Programming Language</a:t>
                      </a:r>
                    </a:p>
                  </a:txBody>
                  <a:tcPr/>
                </a:tc>
                <a:tc>
                  <a:txBody>
                    <a:bodyPr/>
                    <a:lstStyle/>
                    <a:p>
                      <a:pPr algn="ctr"/>
                      <a:r>
                        <a:rPr lang="en-US" dirty="0">
                          <a:solidFill>
                            <a:schemeClr val="tx1"/>
                          </a:solidFill>
                        </a:rPr>
                        <a:t>Method Used</a:t>
                      </a:r>
                    </a:p>
                  </a:txBody>
                  <a:tcPr/>
                </a:tc>
                <a:extLst>
                  <a:ext uri="{0D108BD9-81ED-4DB2-BD59-A6C34878D82A}">
                    <a16:rowId xmlns:a16="http://schemas.microsoft.com/office/drawing/2014/main" val="163219710"/>
                  </a:ext>
                </a:extLst>
              </a:tr>
              <a:tr h="370840">
                <a:tc>
                  <a:txBody>
                    <a:bodyPr/>
                    <a:lstStyle/>
                    <a:p>
                      <a:r>
                        <a:rPr lang="en-US" dirty="0"/>
                        <a:t>Python</a:t>
                      </a:r>
                    </a:p>
                  </a:txBody>
                  <a:tcPr/>
                </a:tc>
                <a:tc>
                  <a:txBody>
                    <a:bodyPr/>
                    <a:lstStyle/>
                    <a:p>
                      <a:r>
                        <a:rPr lang="en-US" dirty="0"/>
                        <a:t>User Defined Classifier using 3 bag of words</a:t>
                      </a:r>
                    </a:p>
                  </a:txBody>
                  <a:tcPr/>
                </a:tc>
                <a:extLst>
                  <a:ext uri="{0D108BD9-81ED-4DB2-BD59-A6C34878D82A}">
                    <a16:rowId xmlns:a16="http://schemas.microsoft.com/office/drawing/2014/main" val="1277116535"/>
                  </a:ext>
                </a:extLst>
              </a:tr>
            </a:tbl>
          </a:graphicData>
        </a:graphic>
      </p:graphicFrame>
      <p:graphicFrame>
        <p:nvGraphicFramePr>
          <p:cNvPr id="9" name="Table 8">
            <a:extLst>
              <a:ext uri="{FF2B5EF4-FFF2-40B4-BE49-F238E27FC236}">
                <a16:creationId xmlns:a16="http://schemas.microsoft.com/office/drawing/2014/main" id="{915199EE-7F30-EE48-AF19-7CA582708956}"/>
              </a:ext>
            </a:extLst>
          </p:cNvPr>
          <p:cNvGraphicFramePr>
            <a:graphicFrameLocks noGrp="1"/>
          </p:cNvGraphicFramePr>
          <p:nvPr/>
        </p:nvGraphicFramePr>
        <p:xfrm>
          <a:off x="1826952" y="5281449"/>
          <a:ext cx="8128000" cy="7416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869847750"/>
                    </a:ext>
                  </a:extLst>
                </a:gridCol>
                <a:gridCol w="4064000">
                  <a:extLst>
                    <a:ext uri="{9D8B030D-6E8A-4147-A177-3AD203B41FA5}">
                      <a16:colId xmlns:a16="http://schemas.microsoft.com/office/drawing/2014/main" val="1527918070"/>
                    </a:ext>
                  </a:extLst>
                </a:gridCol>
              </a:tblGrid>
              <a:tr h="370840">
                <a:tc>
                  <a:txBody>
                    <a:bodyPr/>
                    <a:lstStyle/>
                    <a:p>
                      <a:pPr algn="ctr"/>
                      <a:r>
                        <a:rPr lang="en-US" dirty="0">
                          <a:solidFill>
                            <a:schemeClr val="tx1"/>
                          </a:solidFill>
                        </a:rPr>
                        <a:t>Programming Language</a:t>
                      </a:r>
                    </a:p>
                  </a:txBody>
                  <a:tcPr/>
                </a:tc>
                <a:tc>
                  <a:txBody>
                    <a:bodyPr/>
                    <a:lstStyle/>
                    <a:p>
                      <a:pPr algn="ctr"/>
                      <a:r>
                        <a:rPr lang="en-US" dirty="0">
                          <a:solidFill>
                            <a:schemeClr val="tx1"/>
                          </a:solidFill>
                        </a:rPr>
                        <a:t>Package Used</a:t>
                      </a:r>
                    </a:p>
                  </a:txBody>
                  <a:tcPr/>
                </a:tc>
                <a:extLst>
                  <a:ext uri="{0D108BD9-81ED-4DB2-BD59-A6C34878D82A}">
                    <a16:rowId xmlns:a16="http://schemas.microsoft.com/office/drawing/2014/main" val="163219710"/>
                  </a:ext>
                </a:extLst>
              </a:tr>
              <a:tr h="370840">
                <a:tc>
                  <a:txBody>
                    <a:bodyPr/>
                    <a:lstStyle/>
                    <a:p>
                      <a:r>
                        <a:rPr lang="en-US" dirty="0"/>
                        <a:t>Python</a:t>
                      </a:r>
                    </a:p>
                  </a:txBody>
                  <a:tcPr/>
                </a:tc>
                <a:tc>
                  <a:txBody>
                    <a:bodyPr/>
                    <a:lstStyle/>
                    <a:p>
                      <a:r>
                        <a:rPr lang="en-US" dirty="0"/>
                        <a:t>NLTK, re</a:t>
                      </a:r>
                    </a:p>
                  </a:txBody>
                  <a:tcPr/>
                </a:tc>
                <a:extLst>
                  <a:ext uri="{0D108BD9-81ED-4DB2-BD59-A6C34878D82A}">
                    <a16:rowId xmlns:a16="http://schemas.microsoft.com/office/drawing/2014/main" val="1277116535"/>
                  </a:ext>
                </a:extLst>
              </a:tr>
            </a:tbl>
          </a:graphicData>
        </a:graphic>
      </p:graphicFrame>
    </p:spTree>
    <p:extLst>
      <p:ext uri="{BB962C8B-B14F-4D97-AF65-F5344CB8AC3E}">
        <p14:creationId xmlns:p14="http://schemas.microsoft.com/office/powerpoint/2010/main" val="403280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3AAA-3638-784C-BAAC-C168CE735AE9}"/>
              </a:ext>
            </a:extLst>
          </p:cNvPr>
          <p:cNvSpPr>
            <a:spLocks noGrp="1"/>
          </p:cNvSpPr>
          <p:nvPr>
            <p:ph type="title"/>
          </p:nvPr>
        </p:nvSpPr>
        <p:spPr>
          <a:xfrm>
            <a:off x="1028699" y="300039"/>
            <a:ext cx="10344151" cy="817934"/>
          </a:xfrm>
        </p:spPr>
        <p:txBody>
          <a:bodyPr/>
          <a:lstStyle/>
          <a:p>
            <a:r>
              <a:rPr lang="en-US" dirty="0"/>
              <a:t>Data Collection</a:t>
            </a:r>
          </a:p>
        </p:txBody>
      </p:sp>
      <p:sp>
        <p:nvSpPr>
          <p:cNvPr id="3" name="Content Placeholder 2">
            <a:extLst>
              <a:ext uri="{FF2B5EF4-FFF2-40B4-BE49-F238E27FC236}">
                <a16:creationId xmlns:a16="http://schemas.microsoft.com/office/drawing/2014/main" id="{DB1FCF40-022B-DD47-8887-7518CCC8895F}"/>
              </a:ext>
            </a:extLst>
          </p:cNvPr>
          <p:cNvSpPr>
            <a:spLocks noGrp="1"/>
          </p:cNvSpPr>
          <p:nvPr>
            <p:ph idx="1"/>
          </p:nvPr>
        </p:nvSpPr>
        <p:spPr>
          <a:xfrm>
            <a:off x="1028699" y="1402605"/>
            <a:ext cx="10494607" cy="5306105"/>
          </a:xfrm>
        </p:spPr>
        <p:txBody>
          <a:bodyPr>
            <a:normAutofit/>
          </a:bodyPr>
          <a:lstStyle/>
          <a:p>
            <a:pPr>
              <a:buFont typeface="Wingdings" panose="05000000000000000000" pitchFamily="2" charset="2"/>
              <a:buChar char="Ø"/>
            </a:pPr>
            <a:r>
              <a:rPr lang="en-US" sz="2200" u="sng" dirty="0">
                <a:solidFill>
                  <a:srgbClr val="C00000"/>
                </a:solidFill>
              </a:rPr>
              <a:t>Package used:</a:t>
            </a:r>
          </a:p>
          <a:p>
            <a:pPr marL="0" indent="0">
              <a:buNone/>
            </a:pPr>
            <a:r>
              <a:rPr lang="en-US" dirty="0"/>
              <a:t>Used “GetoldTweets3” package available in python to collect tweets as Twitter Official API has the bother limitation of time constraints and we cannot get older tweets than a week.</a:t>
            </a:r>
          </a:p>
          <a:p>
            <a:pPr marL="0" indent="0">
              <a:buNone/>
            </a:pPr>
            <a:endParaRPr lang="en-US" sz="500" dirty="0"/>
          </a:p>
          <a:p>
            <a:pPr>
              <a:buFont typeface="Wingdings" panose="05000000000000000000" pitchFamily="2" charset="2"/>
              <a:buChar char="Ø"/>
            </a:pPr>
            <a:r>
              <a:rPr lang="en-US" sz="2200" u="sng" dirty="0">
                <a:solidFill>
                  <a:srgbClr val="C00000"/>
                </a:solidFill>
              </a:rPr>
              <a:t>Keywords used:</a:t>
            </a:r>
          </a:p>
          <a:p>
            <a:r>
              <a:rPr lang="en-US" dirty="0"/>
              <a:t>Initially extracted all tweets which consisted of following cannabis related keywords for given time period:</a:t>
            </a:r>
          </a:p>
          <a:p>
            <a:pPr marL="0" indent="0">
              <a:buNone/>
            </a:pPr>
            <a:r>
              <a:rPr lang="en-US" dirty="0" err="1"/>
              <a:t>cannabisedibles</a:t>
            </a:r>
            <a:r>
              <a:rPr lang="en-US" dirty="0"/>
              <a:t>, marijuana, cannabis,  weed, joint , blunt, </a:t>
            </a:r>
            <a:r>
              <a:rPr lang="en-US" dirty="0" err="1"/>
              <a:t>mary</a:t>
            </a:r>
            <a:r>
              <a:rPr lang="en-US" dirty="0"/>
              <a:t> jane, bong, </a:t>
            </a:r>
            <a:r>
              <a:rPr lang="en-US" dirty="0" err="1"/>
              <a:t>budder</a:t>
            </a:r>
            <a:r>
              <a:rPr lang="en-US" dirty="0"/>
              <a:t>, </a:t>
            </a:r>
            <a:r>
              <a:rPr lang="en-US" dirty="0" err="1"/>
              <a:t>cbd</a:t>
            </a:r>
            <a:r>
              <a:rPr lang="en-US" dirty="0"/>
              <a:t>, ganja, hemp, </a:t>
            </a:r>
            <a:r>
              <a:rPr lang="en-US" dirty="0" err="1"/>
              <a:t>indica</a:t>
            </a:r>
            <a:r>
              <a:rPr lang="en-US" dirty="0"/>
              <a:t>, </a:t>
            </a:r>
            <a:r>
              <a:rPr lang="en-US" dirty="0" err="1"/>
              <a:t>kush</a:t>
            </a:r>
            <a:r>
              <a:rPr lang="en-US" dirty="0"/>
              <a:t>, marihuana, sativa, </a:t>
            </a:r>
            <a:r>
              <a:rPr lang="en-US" dirty="0" err="1"/>
              <a:t>thc</a:t>
            </a:r>
            <a:r>
              <a:rPr lang="en-US" dirty="0"/>
              <a:t>, edibles, bud, </a:t>
            </a:r>
            <a:r>
              <a:rPr lang="en-US" dirty="0" err="1"/>
              <a:t>weededibles</a:t>
            </a:r>
            <a:r>
              <a:rPr lang="en-US" dirty="0"/>
              <a:t>, </a:t>
            </a:r>
            <a:r>
              <a:rPr lang="en-US" dirty="0" err="1"/>
              <a:t>recweed</a:t>
            </a:r>
            <a:r>
              <a:rPr lang="en-US" dirty="0"/>
              <a:t>, </a:t>
            </a:r>
            <a:r>
              <a:rPr lang="en-US" dirty="0" err="1"/>
              <a:t>medweed</a:t>
            </a:r>
            <a:r>
              <a:rPr lang="en-US" dirty="0"/>
              <a:t>, </a:t>
            </a:r>
            <a:r>
              <a:rPr lang="en-US" dirty="0" err="1"/>
              <a:t>medicalmarijuana</a:t>
            </a:r>
            <a:r>
              <a:rPr lang="en-US" dirty="0"/>
              <a:t> </a:t>
            </a:r>
          </a:p>
          <a:p>
            <a:pPr>
              <a:buFont typeface="Wingdings" panose="05000000000000000000" pitchFamily="2" charset="2"/>
              <a:buChar char="Ø"/>
            </a:pPr>
            <a:endParaRPr lang="en-US" sz="500" dirty="0"/>
          </a:p>
          <a:p>
            <a:pPr>
              <a:buFont typeface="Wingdings" panose="05000000000000000000" pitchFamily="2" charset="2"/>
              <a:buChar char="Ø"/>
            </a:pPr>
            <a:r>
              <a:rPr lang="en-US" sz="2200" u="sng" dirty="0">
                <a:solidFill>
                  <a:srgbClr val="C00000"/>
                </a:solidFill>
              </a:rPr>
              <a:t>Time period: </a:t>
            </a:r>
          </a:p>
          <a:p>
            <a:pPr marL="0" indent="0">
              <a:buNone/>
            </a:pPr>
            <a:r>
              <a:rPr lang="en-US" dirty="0"/>
              <a:t>Collected tweets for 5 months starting from Nov 2019- March 2020. </a:t>
            </a:r>
          </a:p>
          <a:p>
            <a:pPr marL="0" indent="0">
              <a:buNone/>
            </a:pPr>
            <a:endParaRPr lang="en-US" sz="500" dirty="0"/>
          </a:p>
          <a:p>
            <a:pPr>
              <a:buFont typeface="Wingdings" panose="05000000000000000000" pitchFamily="2" charset="2"/>
              <a:buChar char="Ø"/>
            </a:pPr>
            <a:r>
              <a:rPr lang="en-US" sz="2200" u="sng" dirty="0">
                <a:solidFill>
                  <a:srgbClr val="C00000"/>
                </a:solidFill>
              </a:rPr>
              <a:t>Initial sample:</a:t>
            </a:r>
          </a:p>
          <a:p>
            <a:pPr marL="0" indent="0">
              <a:buNone/>
            </a:pPr>
            <a:r>
              <a:rPr lang="en-US" dirty="0"/>
              <a:t>Initially extracted 380000 tweets using above Cannabis related keywords.</a:t>
            </a:r>
          </a:p>
          <a:p>
            <a:pPr marL="0" indent="0">
              <a:buNone/>
            </a:pPr>
            <a:endParaRPr lang="en-US" sz="2200" u="sng" dirty="0"/>
          </a:p>
          <a:p>
            <a:pPr marL="0" indent="0">
              <a:buNone/>
            </a:pPr>
            <a:endParaRPr lang="en-US" dirty="0"/>
          </a:p>
        </p:txBody>
      </p:sp>
    </p:spTree>
    <p:extLst>
      <p:ext uri="{BB962C8B-B14F-4D97-AF65-F5344CB8AC3E}">
        <p14:creationId xmlns:p14="http://schemas.microsoft.com/office/powerpoint/2010/main" val="297979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8DA0-D99B-46C3-AE4D-98E348A66CB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IN" sz="2300" dirty="0">
                <a:solidFill>
                  <a:srgbClr val="FFFFFF"/>
                </a:solidFill>
              </a:rPr>
              <a:t>Medical Conditions &amp; Effects bucket</a:t>
            </a:r>
          </a:p>
        </p:txBody>
      </p:sp>
      <p:sp>
        <p:nvSpPr>
          <p:cNvPr id="3" name="Content Placeholder 2">
            <a:extLst>
              <a:ext uri="{FF2B5EF4-FFF2-40B4-BE49-F238E27FC236}">
                <a16:creationId xmlns:a16="http://schemas.microsoft.com/office/drawing/2014/main" id="{B042807E-A930-4433-AF96-2C53CCD8AA4B}"/>
              </a:ext>
            </a:extLst>
          </p:cNvPr>
          <p:cNvSpPr>
            <a:spLocks noGrp="1"/>
          </p:cNvSpPr>
          <p:nvPr>
            <p:ph idx="1"/>
          </p:nvPr>
        </p:nvSpPr>
        <p:spPr>
          <a:xfrm>
            <a:off x="1316984" y="1283546"/>
            <a:ext cx="5715917" cy="4131419"/>
          </a:xfrm>
        </p:spPr>
        <p:txBody>
          <a:bodyPr anchor="ctr">
            <a:normAutofit/>
          </a:bodyPr>
          <a:lstStyle/>
          <a:p>
            <a:pPr marL="228600" lvl="1" indent="0">
              <a:buNone/>
            </a:pPr>
            <a:r>
              <a:rPr lang="en-IN" sz="2000" dirty="0">
                <a:solidFill>
                  <a:srgbClr val="404040"/>
                </a:solidFill>
              </a:rPr>
              <a:t>The basic premise of the filtering is to get relevant tweets making health claims of using Cannabis</a:t>
            </a:r>
          </a:p>
          <a:p>
            <a:r>
              <a:rPr lang="en-IN" dirty="0">
                <a:solidFill>
                  <a:srgbClr val="404040"/>
                </a:solidFill>
              </a:rPr>
              <a:t>For example tweet “Marijuana heals cancer cells” will have:</a:t>
            </a:r>
          </a:p>
          <a:p>
            <a:pPr lvl="1"/>
            <a:r>
              <a:rPr lang="en-IN" dirty="0">
                <a:solidFill>
                  <a:srgbClr val="404040"/>
                </a:solidFill>
              </a:rPr>
              <a:t>term “Marijuana” from the Cannabis bucket</a:t>
            </a:r>
          </a:p>
          <a:p>
            <a:pPr lvl="1"/>
            <a:r>
              <a:rPr lang="en-IN" dirty="0">
                <a:solidFill>
                  <a:srgbClr val="404040"/>
                </a:solidFill>
              </a:rPr>
              <a:t>“Heals” as an action word from the Effects bucket</a:t>
            </a:r>
          </a:p>
          <a:p>
            <a:pPr lvl="1"/>
            <a:r>
              <a:rPr lang="en-IN" dirty="0">
                <a:solidFill>
                  <a:srgbClr val="404040"/>
                </a:solidFill>
              </a:rPr>
              <a:t>“Cancer” from the Medical Conditions bucket</a:t>
            </a:r>
          </a:p>
          <a:p>
            <a:pPr lvl="1"/>
            <a:endParaRPr lang="en-IN" sz="800" dirty="0">
              <a:solidFill>
                <a:srgbClr val="404040"/>
              </a:solidFill>
            </a:endParaRPr>
          </a:p>
          <a:p>
            <a:pPr marL="228600" lvl="1" indent="0">
              <a:buNone/>
            </a:pPr>
            <a:r>
              <a:rPr lang="en-IN" dirty="0">
                <a:solidFill>
                  <a:srgbClr val="404040"/>
                </a:solidFill>
              </a:rPr>
              <a:t>Since above tweet has keywords from all 3 buckets it will be further selected for our analysis.</a:t>
            </a:r>
          </a:p>
          <a:p>
            <a:pPr marL="228600" lvl="1" indent="0">
              <a:buNone/>
            </a:pPr>
            <a:endParaRPr lang="en-IN" sz="2000" dirty="0">
              <a:solidFill>
                <a:srgbClr val="404040"/>
              </a:solidFill>
            </a:endParaRPr>
          </a:p>
        </p:txBody>
      </p:sp>
    </p:spTree>
    <p:extLst>
      <p:ext uri="{BB962C8B-B14F-4D97-AF65-F5344CB8AC3E}">
        <p14:creationId xmlns:p14="http://schemas.microsoft.com/office/powerpoint/2010/main" val="104011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3AAA-3638-784C-BAAC-C168CE735AE9}"/>
              </a:ext>
            </a:extLst>
          </p:cNvPr>
          <p:cNvSpPr>
            <a:spLocks noGrp="1"/>
          </p:cNvSpPr>
          <p:nvPr>
            <p:ph type="title"/>
          </p:nvPr>
        </p:nvSpPr>
        <p:spPr>
          <a:xfrm>
            <a:off x="868680" y="642593"/>
            <a:ext cx="6281928" cy="1744183"/>
          </a:xfrm>
        </p:spPr>
        <p:txBody>
          <a:bodyPr>
            <a:normAutofit/>
          </a:bodyPr>
          <a:lstStyle/>
          <a:p>
            <a:r>
              <a:rPr lang="en-US" dirty="0"/>
              <a:t>Data Screening</a:t>
            </a:r>
          </a:p>
        </p:txBody>
      </p:sp>
      <p:sp>
        <p:nvSpPr>
          <p:cNvPr id="3" name="Content Placeholder 2">
            <a:extLst>
              <a:ext uri="{FF2B5EF4-FFF2-40B4-BE49-F238E27FC236}">
                <a16:creationId xmlns:a16="http://schemas.microsoft.com/office/drawing/2014/main" id="{DB1FCF40-022B-DD47-8887-7518CCC8895F}"/>
              </a:ext>
            </a:extLst>
          </p:cNvPr>
          <p:cNvSpPr>
            <a:spLocks noGrp="1"/>
          </p:cNvSpPr>
          <p:nvPr>
            <p:ph idx="1"/>
          </p:nvPr>
        </p:nvSpPr>
        <p:spPr>
          <a:xfrm>
            <a:off x="868680" y="2011680"/>
            <a:ext cx="6281928" cy="4023360"/>
          </a:xfrm>
        </p:spPr>
        <p:txBody>
          <a:bodyPr>
            <a:normAutofit/>
          </a:bodyPr>
          <a:lstStyle/>
          <a:p>
            <a:pPr marL="0" indent="0">
              <a:buNone/>
            </a:pPr>
            <a:endParaRPr lang="en-IN" dirty="0"/>
          </a:p>
          <a:p>
            <a:pPr marL="0" indent="0">
              <a:buNone/>
            </a:pPr>
            <a:r>
              <a:rPr lang="en-IN" b="1" dirty="0"/>
              <a:t>Our data screening constituted filtering tweets in 3 Stages:</a:t>
            </a:r>
          </a:p>
          <a:p>
            <a:pPr marL="0" indent="0">
              <a:buNone/>
            </a:pPr>
            <a:endParaRPr lang="en-IN" b="1" dirty="0"/>
          </a:p>
          <a:p>
            <a:pPr>
              <a:buFont typeface="Wingdings" panose="05000000000000000000" pitchFamily="2" charset="2"/>
              <a:buChar char="Ø"/>
            </a:pPr>
            <a:r>
              <a:rPr lang="en-IN" b="1" i="1" u="sng" dirty="0">
                <a:solidFill>
                  <a:srgbClr val="C00000"/>
                </a:solidFill>
              </a:rPr>
              <a:t>Stage 1</a:t>
            </a:r>
            <a:r>
              <a:rPr lang="en-IN" dirty="0"/>
              <a:t>: Cannabis Related Terms – 31 words</a:t>
            </a:r>
          </a:p>
          <a:p>
            <a:r>
              <a:rPr lang="en-US" dirty="0"/>
              <a:t>Collected 380000 tweets which has keywords from “Cannabis” as shown in the following table.  </a:t>
            </a:r>
          </a:p>
        </p:txBody>
      </p:sp>
      <p:pic>
        <p:nvPicPr>
          <p:cNvPr id="5" name="Picture 4">
            <a:extLst>
              <a:ext uri="{FF2B5EF4-FFF2-40B4-BE49-F238E27FC236}">
                <a16:creationId xmlns:a16="http://schemas.microsoft.com/office/drawing/2014/main" id="{BD840446-5BE4-45D4-8A8F-D607F29ABDD3}"/>
              </a:ext>
            </a:extLst>
          </p:cNvPr>
          <p:cNvPicPr>
            <a:picLocks noChangeAspect="1"/>
          </p:cNvPicPr>
          <p:nvPr/>
        </p:nvPicPr>
        <p:blipFill>
          <a:blip r:embed="rId2"/>
          <a:stretch>
            <a:fillRect/>
          </a:stretch>
        </p:blipFill>
        <p:spPr>
          <a:xfrm>
            <a:off x="8199120" y="466725"/>
            <a:ext cx="3124200" cy="5924550"/>
          </a:xfrm>
          <a:prstGeom prst="rect">
            <a:avLst/>
          </a:prstGeom>
        </p:spPr>
      </p:pic>
    </p:spTree>
    <p:extLst>
      <p:ext uri="{BB962C8B-B14F-4D97-AF65-F5344CB8AC3E}">
        <p14:creationId xmlns:p14="http://schemas.microsoft.com/office/powerpoint/2010/main" val="27644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851F-6995-4FCE-B953-158987A6F9B8}"/>
              </a:ext>
            </a:extLst>
          </p:cNvPr>
          <p:cNvSpPr>
            <a:spLocks noGrp="1"/>
          </p:cNvSpPr>
          <p:nvPr>
            <p:ph type="title"/>
          </p:nvPr>
        </p:nvSpPr>
        <p:spPr>
          <a:xfrm>
            <a:off x="868680" y="642594"/>
            <a:ext cx="6281928" cy="1386232"/>
          </a:xfrm>
        </p:spPr>
        <p:txBody>
          <a:bodyPr>
            <a:normAutofit/>
          </a:bodyPr>
          <a:lstStyle/>
          <a:p>
            <a:r>
              <a:rPr lang="en-US" sz="4000" dirty="0"/>
              <a:t>Continued… </a:t>
            </a:r>
          </a:p>
        </p:txBody>
      </p:sp>
      <p:sp>
        <p:nvSpPr>
          <p:cNvPr id="3" name="Content Placeholder 2">
            <a:extLst>
              <a:ext uri="{FF2B5EF4-FFF2-40B4-BE49-F238E27FC236}">
                <a16:creationId xmlns:a16="http://schemas.microsoft.com/office/drawing/2014/main" id="{5109E04B-18D9-4B6D-994E-211DD44A6524}"/>
              </a:ext>
            </a:extLst>
          </p:cNvPr>
          <p:cNvSpPr>
            <a:spLocks noGrp="1"/>
          </p:cNvSpPr>
          <p:nvPr>
            <p:ph idx="1"/>
          </p:nvPr>
        </p:nvSpPr>
        <p:spPr>
          <a:xfrm>
            <a:off x="868680" y="2386584"/>
            <a:ext cx="6281928" cy="3648456"/>
          </a:xfrm>
        </p:spPr>
        <p:txBody>
          <a:bodyPr>
            <a:normAutofit/>
          </a:bodyPr>
          <a:lstStyle/>
          <a:p>
            <a:r>
              <a:rPr lang="en-IN" b="1" i="1" u="sng" dirty="0">
                <a:solidFill>
                  <a:srgbClr val="C00000"/>
                </a:solidFill>
              </a:rPr>
              <a:t>Stage 2</a:t>
            </a:r>
            <a:r>
              <a:rPr lang="en-IN" b="1" dirty="0">
                <a:solidFill>
                  <a:srgbClr val="C00000"/>
                </a:solidFill>
              </a:rPr>
              <a:t>: </a:t>
            </a:r>
            <a:r>
              <a:rPr lang="en-IN" b="1" dirty="0"/>
              <a:t>Medical Conditions Bag of Words – 963 words</a:t>
            </a:r>
            <a:endParaRPr lang="en-US" dirty="0"/>
          </a:p>
          <a:p>
            <a:r>
              <a:rPr lang="en-US" dirty="0"/>
              <a:t>Filtered and removed tweets which do not have any of the keyword from the “Medical Conditions” Bag of words and reduced count of tweets from 380000 to 7638</a:t>
            </a:r>
          </a:p>
          <a:p>
            <a:endParaRPr lang="en-US" dirty="0"/>
          </a:p>
          <a:p>
            <a:r>
              <a:rPr lang="en-US" dirty="0"/>
              <a:t>The following snapshot shows a sample of the key terms used to filter tweets with medical conditions </a:t>
            </a:r>
          </a:p>
          <a:p>
            <a:endParaRPr lang="en-US" dirty="0"/>
          </a:p>
        </p:txBody>
      </p:sp>
      <p:pic>
        <p:nvPicPr>
          <p:cNvPr id="7" name="Picture 6">
            <a:extLst>
              <a:ext uri="{FF2B5EF4-FFF2-40B4-BE49-F238E27FC236}">
                <a16:creationId xmlns:a16="http://schemas.microsoft.com/office/drawing/2014/main" id="{4E45995F-3C88-4FBD-880D-F8A22328FE0F}"/>
              </a:ext>
            </a:extLst>
          </p:cNvPr>
          <p:cNvPicPr>
            <a:picLocks noChangeAspect="1"/>
          </p:cNvPicPr>
          <p:nvPr/>
        </p:nvPicPr>
        <p:blipFill>
          <a:blip r:embed="rId2"/>
          <a:stretch>
            <a:fillRect/>
          </a:stretch>
        </p:blipFill>
        <p:spPr>
          <a:xfrm>
            <a:off x="8333448" y="882398"/>
            <a:ext cx="3290995" cy="5094394"/>
          </a:xfrm>
          <a:prstGeom prst="rect">
            <a:avLst/>
          </a:prstGeom>
        </p:spPr>
      </p:pic>
    </p:spTree>
    <p:extLst>
      <p:ext uri="{BB962C8B-B14F-4D97-AF65-F5344CB8AC3E}">
        <p14:creationId xmlns:p14="http://schemas.microsoft.com/office/powerpoint/2010/main" val="260662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7874-F667-44B0-89BD-A51DFF19C3E0}"/>
              </a:ext>
            </a:extLst>
          </p:cNvPr>
          <p:cNvSpPr>
            <a:spLocks noGrp="1"/>
          </p:cNvSpPr>
          <p:nvPr>
            <p:ph type="title"/>
          </p:nvPr>
        </p:nvSpPr>
        <p:spPr>
          <a:xfrm>
            <a:off x="868680" y="642401"/>
            <a:ext cx="6281928" cy="820639"/>
          </a:xfrm>
        </p:spPr>
        <p:txBody>
          <a:bodyPr>
            <a:normAutofit/>
          </a:bodyPr>
          <a:lstStyle/>
          <a:p>
            <a:r>
              <a:rPr lang="en-US" dirty="0"/>
              <a:t>Continued…</a:t>
            </a:r>
          </a:p>
        </p:txBody>
      </p:sp>
      <p:sp>
        <p:nvSpPr>
          <p:cNvPr id="3" name="Content Placeholder 2">
            <a:extLst>
              <a:ext uri="{FF2B5EF4-FFF2-40B4-BE49-F238E27FC236}">
                <a16:creationId xmlns:a16="http://schemas.microsoft.com/office/drawing/2014/main" id="{147B128E-35B1-4A4E-828E-1B9BA6EC5659}"/>
              </a:ext>
            </a:extLst>
          </p:cNvPr>
          <p:cNvSpPr>
            <a:spLocks noGrp="1"/>
          </p:cNvSpPr>
          <p:nvPr>
            <p:ph idx="1"/>
          </p:nvPr>
        </p:nvSpPr>
        <p:spPr>
          <a:xfrm>
            <a:off x="787400" y="1463040"/>
            <a:ext cx="6281928" cy="4513752"/>
          </a:xfrm>
        </p:spPr>
        <p:txBody>
          <a:bodyPr>
            <a:normAutofit/>
          </a:bodyPr>
          <a:lstStyle/>
          <a:p>
            <a:pPr>
              <a:buFont typeface="Wingdings" panose="05000000000000000000" pitchFamily="2" charset="2"/>
              <a:buChar char="Ø"/>
            </a:pPr>
            <a:r>
              <a:rPr lang="en-IN" b="1" i="1" u="sng" dirty="0">
                <a:solidFill>
                  <a:srgbClr val="C00000"/>
                </a:solidFill>
              </a:rPr>
              <a:t>Stage 3</a:t>
            </a:r>
            <a:r>
              <a:rPr lang="en-US" b="1" i="1" dirty="0">
                <a:solidFill>
                  <a:srgbClr val="C00000"/>
                </a:solidFill>
              </a:rPr>
              <a:t>:  </a:t>
            </a:r>
            <a:r>
              <a:rPr lang="en-IN" b="1" dirty="0"/>
              <a:t>Treatment Bag of Words – 300 words</a:t>
            </a:r>
          </a:p>
          <a:p>
            <a:pPr marL="0" indent="0">
              <a:buNone/>
            </a:pPr>
            <a:endParaRPr lang="en-US" b="1" dirty="0"/>
          </a:p>
          <a:p>
            <a:r>
              <a:rPr lang="en-US" dirty="0"/>
              <a:t>The “Effect” Bag of words is important as it claims effect of using Cannabis in certain medical condition</a:t>
            </a:r>
          </a:p>
          <a:p>
            <a:r>
              <a:rPr lang="en-US" dirty="0"/>
              <a:t>So have we removed tweets which do not mention “Effect” of using Cannabis for a certain medical condition.</a:t>
            </a:r>
          </a:p>
          <a:p>
            <a:r>
              <a:rPr lang="en-US" dirty="0"/>
              <a:t> And reduced count of tweets from 7638 to 2588.</a:t>
            </a:r>
          </a:p>
          <a:p>
            <a:pPr marL="0" indent="0">
              <a:buNone/>
            </a:pPr>
            <a:endParaRPr lang="en-US" dirty="0"/>
          </a:p>
        </p:txBody>
      </p:sp>
      <p:pic>
        <p:nvPicPr>
          <p:cNvPr id="5" name="Picture 4">
            <a:extLst>
              <a:ext uri="{FF2B5EF4-FFF2-40B4-BE49-F238E27FC236}">
                <a16:creationId xmlns:a16="http://schemas.microsoft.com/office/drawing/2014/main" id="{31E37F98-2E79-430F-8A93-A3C6B1CB0B2A}"/>
              </a:ext>
            </a:extLst>
          </p:cNvPr>
          <p:cNvPicPr>
            <a:picLocks noChangeAspect="1"/>
          </p:cNvPicPr>
          <p:nvPr/>
        </p:nvPicPr>
        <p:blipFill>
          <a:blip r:embed="rId2"/>
          <a:stretch>
            <a:fillRect/>
          </a:stretch>
        </p:blipFill>
        <p:spPr>
          <a:xfrm>
            <a:off x="8939525" y="882398"/>
            <a:ext cx="2078841" cy="5094394"/>
          </a:xfrm>
          <a:prstGeom prst="rect">
            <a:avLst/>
          </a:prstGeom>
        </p:spPr>
      </p:pic>
    </p:spTree>
    <p:extLst>
      <p:ext uri="{BB962C8B-B14F-4D97-AF65-F5344CB8AC3E}">
        <p14:creationId xmlns:p14="http://schemas.microsoft.com/office/powerpoint/2010/main" val="191891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8DA0-D99B-46C3-AE4D-98E348A66CB6}"/>
              </a:ext>
            </a:extLst>
          </p:cNvPr>
          <p:cNvSpPr>
            <a:spLocks noGrp="1"/>
          </p:cNvSpPr>
          <p:nvPr>
            <p:ph type="title"/>
          </p:nvPr>
        </p:nvSpPr>
        <p:spPr>
          <a:xfrm>
            <a:off x="6879919" y="891241"/>
            <a:ext cx="4598719" cy="5652434"/>
          </a:xfrm>
          <a:prstGeom prst="ellipse">
            <a:avLst/>
          </a:prstGeom>
        </p:spPr>
        <p:txBody>
          <a:bodyPr>
            <a:normAutofit/>
          </a:bodyPr>
          <a:lstStyle/>
          <a:p>
            <a:r>
              <a:rPr lang="en-IN" sz="3700" dirty="0"/>
              <a:t>AN</a:t>
            </a:r>
            <a:r>
              <a:rPr lang="en-IN" sz="2000" dirty="0"/>
              <a:t> </a:t>
            </a:r>
            <a:r>
              <a:rPr lang="en-IN" sz="3700" dirty="0"/>
              <a:t>Example</a:t>
            </a:r>
            <a:r>
              <a:rPr lang="en-IN" sz="2000" dirty="0"/>
              <a:t> </a:t>
            </a:r>
            <a:r>
              <a:rPr lang="en-IN" sz="3700" dirty="0"/>
              <a:t>of our targeted Tweets</a:t>
            </a:r>
          </a:p>
        </p:txBody>
      </p:sp>
      <p:sp>
        <p:nvSpPr>
          <p:cNvPr id="3" name="Content Placeholder 2">
            <a:extLst>
              <a:ext uri="{FF2B5EF4-FFF2-40B4-BE49-F238E27FC236}">
                <a16:creationId xmlns:a16="http://schemas.microsoft.com/office/drawing/2014/main" id="{B042807E-A930-4433-AF96-2C53CCD8AA4B}"/>
              </a:ext>
            </a:extLst>
          </p:cNvPr>
          <p:cNvSpPr>
            <a:spLocks noGrp="1"/>
          </p:cNvSpPr>
          <p:nvPr>
            <p:ph idx="1"/>
          </p:nvPr>
        </p:nvSpPr>
        <p:spPr>
          <a:xfrm>
            <a:off x="866441" y="426721"/>
            <a:ext cx="6013478" cy="5540040"/>
          </a:xfrm>
        </p:spPr>
        <p:txBody>
          <a:bodyPr anchor="ctr">
            <a:normAutofit/>
          </a:bodyPr>
          <a:lstStyle/>
          <a:p>
            <a:r>
              <a:rPr lang="en-US" dirty="0"/>
              <a:t>Continued … </a:t>
            </a:r>
            <a:endParaRPr lang="en-IN" dirty="0"/>
          </a:p>
          <a:p>
            <a:endParaRPr lang="en-IN" dirty="0"/>
          </a:p>
          <a:p>
            <a:r>
              <a:rPr lang="en-IN" dirty="0"/>
              <a:t>This is an example of our target tweets that we wanted to collect in our dataset:</a:t>
            </a:r>
          </a:p>
          <a:p>
            <a:r>
              <a:rPr lang="en-IN" b="1" dirty="0"/>
              <a:t> “Marijuana heals cancer cells” </a:t>
            </a:r>
          </a:p>
          <a:p>
            <a:pPr marL="0" indent="0">
              <a:buNone/>
            </a:pPr>
            <a:r>
              <a:rPr lang="en-IN" dirty="0"/>
              <a:t> The tweet constitutes the following:</a:t>
            </a:r>
          </a:p>
          <a:p>
            <a:pPr lvl="1"/>
            <a:r>
              <a:rPr lang="en-IN" dirty="0"/>
              <a:t>term “Marijuana” from the Cannabis bucket</a:t>
            </a:r>
          </a:p>
          <a:p>
            <a:pPr lvl="1"/>
            <a:r>
              <a:rPr lang="en-IN" dirty="0"/>
              <a:t>“Heals” as an action word from the Effects bucket</a:t>
            </a:r>
          </a:p>
          <a:p>
            <a:pPr lvl="1"/>
            <a:r>
              <a:rPr lang="en-IN" dirty="0"/>
              <a:t>“Cancer” from the Medical Conditions bucket</a:t>
            </a:r>
          </a:p>
          <a:p>
            <a:pPr lvl="1"/>
            <a:endParaRPr lang="en-IN" dirty="0"/>
          </a:p>
          <a:p>
            <a:pPr marL="228600" lvl="1" indent="0">
              <a:buNone/>
            </a:pPr>
            <a:r>
              <a:rPr lang="en-IN" dirty="0"/>
              <a:t>Since above tweet has keywords from all 3 buckets it will be further selected for our analysis.</a:t>
            </a:r>
          </a:p>
          <a:p>
            <a:pPr marL="228600" lvl="1" indent="0">
              <a:buNone/>
            </a:pPr>
            <a:endParaRPr lang="en-IN" dirty="0"/>
          </a:p>
        </p:txBody>
      </p:sp>
    </p:spTree>
    <p:extLst>
      <p:ext uri="{BB962C8B-B14F-4D97-AF65-F5344CB8AC3E}">
        <p14:creationId xmlns:p14="http://schemas.microsoft.com/office/powerpoint/2010/main" val="424928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FFC9634-3DDF-470B-8F18-5B104CF97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11">
            <a:extLst>
              <a:ext uri="{FF2B5EF4-FFF2-40B4-BE49-F238E27FC236}">
                <a16:creationId xmlns:a16="http://schemas.microsoft.com/office/drawing/2014/main" id="{B077E501-B521-4B06-96AB-DC473865D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89E6C6C-F55D-0B4C-BB9B-BB84B29C26F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DATA PREPROCESSING</a:t>
            </a:r>
          </a:p>
        </p:txBody>
      </p:sp>
      <p:graphicFrame>
        <p:nvGraphicFramePr>
          <p:cNvPr id="5" name="Content Placeholder 2">
            <a:extLst>
              <a:ext uri="{FF2B5EF4-FFF2-40B4-BE49-F238E27FC236}">
                <a16:creationId xmlns:a16="http://schemas.microsoft.com/office/drawing/2014/main" id="{B51CA2AC-C89F-4769-8392-BC9D0B4F9EF3}"/>
              </a:ext>
            </a:extLst>
          </p:cNvPr>
          <p:cNvGraphicFramePr>
            <a:graphicFrameLocks noGrp="1"/>
          </p:cNvGraphicFramePr>
          <p:nvPr>
            <p:ph idx="1"/>
          </p:nvPr>
        </p:nvGraphicFramePr>
        <p:xfrm>
          <a:off x="5172074" y="457200"/>
          <a:ext cx="6615113" cy="595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70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56C-C7A8-4D77-84EC-4145AA4F63D7}"/>
              </a:ext>
            </a:extLst>
          </p:cNvPr>
          <p:cNvSpPr>
            <a:spLocks noGrp="1"/>
          </p:cNvSpPr>
          <p:nvPr>
            <p:ph type="ctrTitle"/>
          </p:nvPr>
        </p:nvSpPr>
        <p:spPr>
          <a:xfrm>
            <a:off x="1141883" y="1260389"/>
            <a:ext cx="6704658" cy="4335616"/>
          </a:xfrm>
        </p:spPr>
        <p:txBody>
          <a:bodyPr>
            <a:normAutofit/>
          </a:bodyPr>
          <a:lstStyle/>
          <a:p>
            <a:pPr algn="r"/>
            <a:br>
              <a:rPr lang="en-US" sz="5400" dirty="0">
                <a:solidFill>
                  <a:schemeClr val="tx1"/>
                </a:solidFill>
              </a:rPr>
            </a:br>
            <a:r>
              <a:rPr lang="en-US" sz="4000" b="1" dirty="0">
                <a:solidFill>
                  <a:schemeClr val="tx1"/>
                </a:solidFill>
              </a:rPr>
              <a:t>Bot or Non-Bots</a:t>
            </a:r>
            <a:br>
              <a:rPr lang="en-US" sz="5400" b="1" dirty="0">
                <a:solidFill>
                  <a:schemeClr val="tx1"/>
                </a:solidFill>
              </a:rPr>
            </a:br>
            <a:endParaRPr lang="en-US" sz="5400" dirty="0">
              <a:solidFill>
                <a:schemeClr val="tx1"/>
              </a:solidFill>
            </a:endParaRPr>
          </a:p>
        </p:txBody>
      </p:sp>
      <p:sp>
        <p:nvSpPr>
          <p:cNvPr id="3" name="Subtitle 2">
            <a:extLst>
              <a:ext uri="{FF2B5EF4-FFF2-40B4-BE49-F238E27FC236}">
                <a16:creationId xmlns:a16="http://schemas.microsoft.com/office/drawing/2014/main" id="{3D6C79D9-F5BA-4EF3-9A7E-706680016B38}"/>
              </a:ext>
            </a:extLst>
          </p:cNvPr>
          <p:cNvSpPr>
            <a:spLocks noGrp="1"/>
          </p:cNvSpPr>
          <p:nvPr>
            <p:ph type="subTitle" idx="1"/>
          </p:nvPr>
        </p:nvSpPr>
        <p:spPr>
          <a:xfrm>
            <a:off x="8413205" y="1260389"/>
            <a:ext cx="2658449" cy="4334006"/>
          </a:xfrm>
        </p:spPr>
        <p:txBody>
          <a:bodyPr anchor="ctr">
            <a:normAutofit/>
          </a:bodyPr>
          <a:lstStyle/>
          <a:p>
            <a:pPr algn="l">
              <a:spcAft>
                <a:spcPts val="600"/>
              </a:spcAft>
            </a:pPr>
            <a:r>
              <a:rPr lang="en-US" sz="2400" b="1" dirty="0"/>
              <a:t>Tweets Source Analysis</a:t>
            </a:r>
          </a:p>
        </p:txBody>
      </p:sp>
    </p:spTree>
    <p:extLst>
      <p:ext uri="{BB962C8B-B14F-4D97-AF65-F5344CB8AC3E}">
        <p14:creationId xmlns:p14="http://schemas.microsoft.com/office/powerpoint/2010/main" val="94406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3FFC9634-3DDF-470B-8F18-5B104CF97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B077E501-B521-4B06-96AB-DC473865D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E6C6C-F55D-0B4C-BB9B-BB84B29C26F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IDENTIFYING TWITTER BOTS</a:t>
            </a:r>
          </a:p>
        </p:txBody>
      </p:sp>
      <p:graphicFrame>
        <p:nvGraphicFramePr>
          <p:cNvPr id="13" name="Content Placeholder 7">
            <a:extLst>
              <a:ext uri="{FF2B5EF4-FFF2-40B4-BE49-F238E27FC236}">
                <a16:creationId xmlns:a16="http://schemas.microsoft.com/office/drawing/2014/main" id="{E0E520C5-02FD-410E-B3FB-3E6E59C17840}"/>
              </a:ext>
            </a:extLst>
          </p:cNvPr>
          <p:cNvGraphicFramePr>
            <a:graphicFrameLocks noGrp="1"/>
          </p:cNvGraphicFramePr>
          <p:nvPr>
            <p:ph idx="1"/>
            <p:extLst>
              <p:ext uri="{D42A27DB-BD31-4B8C-83A1-F6EECF244321}">
                <p14:modId xmlns:p14="http://schemas.microsoft.com/office/powerpoint/2010/main" val="3136693054"/>
              </p:ext>
            </p:extLst>
          </p:nvPr>
        </p:nvGraphicFramePr>
        <p:xfrm>
          <a:off x="5619622" y="1154386"/>
          <a:ext cx="5607050" cy="4079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716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3716-824C-4C80-8EE7-59F0C7A95822}"/>
              </a:ext>
            </a:extLst>
          </p:cNvPr>
          <p:cNvSpPr>
            <a:spLocks noGrp="1"/>
          </p:cNvSpPr>
          <p:nvPr>
            <p:ph type="title"/>
          </p:nvPr>
        </p:nvSpPr>
        <p:spPr>
          <a:xfrm>
            <a:off x="7339584" y="1420706"/>
            <a:ext cx="4718304" cy="4016587"/>
          </a:xfrm>
        </p:spPr>
        <p:txBody>
          <a:bodyPr>
            <a:normAutofit/>
          </a:bodyPr>
          <a:lstStyle/>
          <a:p>
            <a:r>
              <a:rPr lang="en-US" sz="3600" b="1" dirty="0" err="1"/>
              <a:t>IntroductioN</a:t>
            </a:r>
            <a:r>
              <a:rPr lang="en-US" sz="3600" b="1" dirty="0"/>
              <a:t> </a:t>
            </a:r>
          </a:p>
        </p:txBody>
      </p:sp>
      <p:sp>
        <p:nvSpPr>
          <p:cNvPr id="3" name="Content Placeholder 2">
            <a:extLst>
              <a:ext uri="{FF2B5EF4-FFF2-40B4-BE49-F238E27FC236}">
                <a16:creationId xmlns:a16="http://schemas.microsoft.com/office/drawing/2014/main" id="{6605419D-8EAE-4E2A-8372-A00943205C09}"/>
              </a:ext>
            </a:extLst>
          </p:cNvPr>
          <p:cNvSpPr>
            <a:spLocks noGrp="1"/>
          </p:cNvSpPr>
          <p:nvPr>
            <p:ph idx="1"/>
          </p:nvPr>
        </p:nvSpPr>
        <p:spPr>
          <a:xfrm>
            <a:off x="1146048" y="1420706"/>
            <a:ext cx="5809229" cy="4016587"/>
          </a:xfrm>
        </p:spPr>
        <p:txBody>
          <a:bodyPr anchor="ctr">
            <a:normAutofit/>
          </a:bodyPr>
          <a:lstStyle/>
          <a:p>
            <a:pPr marL="0" indent="0">
              <a:buNone/>
            </a:pPr>
            <a:r>
              <a:rPr lang="en-US" dirty="0">
                <a:solidFill>
                  <a:schemeClr val="tx1">
                    <a:lumMod val="75000"/>
                    <a:lumOff val="25000"/>
                  </a:schemeClr>
                </a:solidFill>
              </a:rPr>
              <a:t>With the spread of fake news and false information, more and more social media platforms are looking for ways to filter data that is being shared on those platforms.</a:t>
            </a:r>
          </a:p>
          <a:p>
            <a:pPr marL="0" indent="0">
              <a:buNone/>
            </a:pPr>
            <a:r>
              <a:rPr lang="en-US" b="1" dirty="0">
                <a:solidFill>
                  <a:schemeClr val="tx1">
                    <a:lumMod val="75000"/>
                    <a:lumOff val="25000"/>
                  </a:schemeClr>
                </a:solidFill>
              </a:rPr>
              <a:t>Our project </a:t>
            </a:r>
            <a:r>
              <a:rPr lang="en-US" dirty="0">
                <a:solidFill>
                  <a:schemeClr val="tx1">
                    <a:lumMod val="75000"/>
                    <a:lumOff val="25000"/>
                  </a:schemeClr>
                </a:solidFill>
              </a:rPr>
              <a:t>is inspired from the idea of building an ontology data model, where we have collected a large set of tweets from Twitter that are related to medical Marijuana.</a:t>
            </a:r>
          </a:p>
          <a:p>
            <a:pPr marL="0" indent="0">
              <a:buNone/>
            </a:pPr>
            <a:r>
              <a:rPr lang="en-US" dirty="0">
                <a:solidFill>
                  <a:schemeClr val="tx1">
                    <a:lumMod val="75000"/>
                    <a:lumOff val="25000"/>
                  </a:schemeClr>
                </a:solidFill>
              </a:rPr>
              <a:t> </a:t>
            </a:r>
            <a:r>
              <a:rPr lang="en-US" b="1" dirty="0">
                <a:solidFill>
                  <a:schemeClr val="tx1">
                    <a:lumMod val="75000"/>
                    <a:lumOff val="25000"/>
                  </a:schemeClr>
                </a:solidFill>
              </a:rPr>
              <a:t>Afterwards</a:t>
            </a:r>
            <a:r>
              <a:rPr lang="en-US" dirty="0">
                <a:solidFill>
                  <a:schemeClr val="tx1">
                    <a:lumMod val="75000"/>
                    <a:lumOff val="25000"/>
                  </a:schemeClr>
                </a:solidFill>
              </a:rPr>
              <a:t> we contrast those tweets against a set of facts about medical Marijuana that we obtained from literature review articles, and we label this tweet with, either verified or unverified based on the content of that tweet. </a:t>
            </a:r>
          </a:p>
        </p:txBody>
      </p:sp>
    </p:spTree>
    <p:extLst>
      <p:ext uri="{BB962C8B-B14F-4D97-AF65-F5344CB8AC3E}">
        <p14:creationId xmlns:p14="http://schemas.microsoft.com/office/powerpoint/2010/main" val="395755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6C6C-F55D-0B4C-BB9B-BB84B29C26F8}"/>
              </a:ext>
            </a:extLst>
          </p:cNvPr>
          <p:cNvSpPr>
            <a:spLocks noGrp="1"/>
          </p:cNvSpPr>
          <p:nvPr>
            <p:ph type="title"/>
          </p:nvPr>
        </p:nvSpPr>
        <p:spPr>
          <a:xfrm>
            <a:off x="573409" y="559477"/>
            <a:ext cx="3765200" cy="5709931"/>
          </a:xfrm>
        </p:spPr>
        <p:txBody>
          <a:bodyPr>
            <a:normAutofit/>
          </a:bodyPr>
          <a:lstStyle/>
          <a:p>
            <a:pPr algn="ctr"/>
            <a:r>
              <a:rPr lang="en-US" dirty="0"/>
              <a:t>IDENTIFYING TWITTER BOTS</a:t>
            </a:r>
          </a:p>
        </p:txBody>
      </p:sp>
      <p:graphicFrame>
        <p:nvGraphicFramePr>
          <p:cNvPr id="13" name="Content Placeholder 7">
            <a:extLst>
              <a:ext uri="{FF2B5EF4-FFF2-40B4-BE49-F238E27FC236}">
                <a16:creationId xmlns:a16="http://schemas.microsoft.com/office/drawing/2014/main" id="{E0E520C5-02FD-410E-B3FB-3E6E59C17840}"/>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486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8F59-5AA3-AE42-B9F0-E327D2C886A5}"/>
              </a:ext>
            </a:extLst>
          </p:cNvPr>
          <p:cNvSpPr>
            <a:spLocks noGrp="1"/>
          </p:cNvSpPr>
          <p:nvPr>
            <p:ph type="title"/>
          </p:nvPr>
        </p:nvSpPr>
        <p:spPr>
          <a:xfrm>
            <a:off x="788277" y="367862"/>
            <a:ext cx="10573406" cy="750110"/>
          </a:xfrm>
        </p:spPr>
        <p:txBody>
          <a:bodyPr/>
          <a:lstStyle/>
          <a:p>
            <a:r>
              <a:rPr lang="en-US" dirty="0"/>
              <a:t>BOT AND NON-BOTS</a:t>
            </a:r>
          </a:p>
        </p:txBody>
      </p:sp>
      <p:sp>
        <p:nvSpPr>
          <p:cNvPr id="3" name="TextBox 2">
            <a:extLst>
              <a:ext uri="{FF2B5EF4-FFF2-40B4-BE49-F238E27FC236}">
                <a16:creationId xmlns:a16="http://schemas.microsoft.com/office/drawing/2014/main" id="{9F99973D-1621-45EC-B94D-ED1511C430A4}"/>
              </a:ext>
            </a:extLst>
          </p:cNvPr>
          <p:cNvSpPr txBox="1"/>
          <p:nvPr/>
        </p:nvSpPr>
        <p:spPr>
          <a:xfrm>
            <a:off x="5636712" y="2974931"/>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9EDF5F97-41A1-4134-B93D-DCD8CCC6152E}"/>
              </a:ext>
            </a:extLst>
          </p:cNvPr>
          <p:cNvSpPr txBox="1"/>
          <p:nvPr/>
        </p:nvSpPr>
        <p:spPr>
          <a:xfrm>
            <a:off x="788278" y="1349829"/>
            <a:ext cx="3507952" cy="4801314"/>
          </a:xfrm>
          <a:prstGeom prst="rect">
            <a:avLst/>
          </a:prstGeom>
          <a:noFill/>
        </p:spPr>
        <p:txBody>
          <a:bodyPr wrap="square" rtlCol="0">
            <a:spAutoFit/>
          </a:bodyPr>
          <a:lstStyle/>
          <a:p>
            <a:endParaRPr lang="en-IN" dirty="0"/>
          </a:p>
          <a:p>
            <a:pPr marL="285750" indent="-285750">
              <a:buFont typeface="Arial" panose="020B0604020202020204" pitchFamily="34" charset="0"/>
              <a:buChar char="•"/>
            </a:pPr>
            <a:r>
              <a:rPr lang="en-IN" dirty="0"/>
              <a:t>We analysed the no of social bots and non-bots on both tweet level and user level.</a:t>
            </a:r>
          </a:p>
          <a:p>
            <a:endParaRPr lang="en-IN" dirty="0"/>
          </a:p>
          <a:p>
            <a:pPr marL="285750" indent="-285750">
              <a:buFont typeface="Arial" panose="020B0604020202020204" pitchFamily="34" charset="0"/>
              <a:buChar char="•"/>
            </a:pPr>
            <a:r>
              <a:rPr lang="en-IN" dirty="0"/>
              <a:t>34 user accounts(1.59%) out of 2128 unique user accounts have been deleted from the time since we started collecting data. Hence, Bot/Non-Bot information for these user accounts are not available and has been categorized as N/A’s</a:t>
            </a:r>
          </a:p>
          <a:p>
            <a:endParaRPr lang="en-IN" dirty="0"/>
          </a:p>
          <a:p>
            <a:pPr marL="285750" indent="-285750">
              <a:buFont typeface="Arial" panose="020B0604020202020204" pitchFamily="34" charset="0"/>
              <a:buChar char="•"/>
            </a:pPr>
            <a:r>
              <a:rPr lang="en-IN" dirty="0"/>
              <a:t>255 user handles were bots contributing to 822 tweets.</a:t>
            </a:r>
          </a:p>
          <a:p>
            <a:pPr marL="285750" indent="-285750">
              <a:buFont typeface="Arial" panose="020B0604020202020204" pitchFamily="34" charset="0"/>
              <a:buChar char="•"/>
            </a:pPr>
            <a:endParaRPr lang="en-IN" dirty="0"/>
          </a:p>
        </p:txBody>
      </p:sp>
      <p:graphicFrame>
        <p:nvGraphicFramePr>
          <p:cNvPr id="15" name="Chart 14">
            <a:extLst>
              <a:ext uri="{FF2B5EF4-FFF2-40B4-BE49-F238E27FC236}">
                <a16:creationId xmlns:a16="http://schemas.microsoft.com/office/drawing/2014/main" id="{9123CDBA-0D58-40EA-BA80-29FE157CE041}"/>
              </a:ext>
            </a:extLst>
          </p:cNvPr>
          <p:cNvGraphicFramePr>
            <a:graphicFrameLocks/>
          </p:cNvGraphicFramePr>
          <p:nvPr/>
        </p:nvGraphicFramePr>
        <p:xfrm>
          <a:off x="4558048" y="3889331"/>
          <a:ext cx="4232872" cy="26008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DC970EB9-DE50-2D4E-89A6-16E994EEC2FF}"/>
              </a:ext>
            </a:extLst>
          </p:cNvPr>
          <p:cNvGraphicFramePr>
            <a:graphicFrameLocks/>
          </p:cNvGraphicFramePr>
          <p:nvPr/>
        </p:nvGraphicFramePr>
        <p:xfrm>
          <a:off x="8041268" y="3917862"/>
          <a:ext cx="4342976" cy="26008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CCBD9355-FFF5-D14B-ABC5-ED89D9A136F2}"/>
              </a:ext>
            </a:extLst>
          </p:cNvPr>
          <p:cNvGraphicFramePr>
            <a:graphicFrameLocks noGrp="1"/>
          </p:cNvGraphicFramePr>
          <p:nvPr/>
        </p:nvGraphicFramePr>
        <p:xfrm>
          <a:off x="4874889" y="1917847"/>
          <a:ext cx="3281334" cy="1737360"/>
        </p:xfrm>
        <a:graphic>
          <a:graphicData uri="http://schemas.openxmlformats.org/drawingml/2006/table">
            <a:tbl>
              <a:tblPr firstRow="1" bandRow="1">
                <a:tableStyleId>{21E4AEA4-8DFA-4A89-87EB-49C32662AFE0}</a:tableStyleId>
              </a:tblPr>
              <a:tblGrid>
                <a:gridCol w="1389011">
                  <a:extLst>
                    <a:ext uri="{9D8B030D-6E8A-4147-A177-3AD203B41FA5}">
                      <a16:colId xmlns:a16="http://schemas.microsoft.com/office/drawing/2014/main" val="1714467903"/>
                    </a:ext>
                  </a:extLst>
                </a:gridCol>
                <a:gridCol w="1892323">
                  <a:extLst>
                    <a:ext uri="{9D8B030D-6E8A-4147-A177-3AD203B41FA5}">
                      <a16:colId xmlns:a16="http://schemas.microsoft.com/office/drawing/2014/main" val="949848246"/>
                    </a:ext>
                  </a:extLst>
                </a:gridCol>
              </a:tblGrid>
              <a:tr h="591795">
                <a:tc>
                  <a:txBody>
                    <a:bodyPr/>
                    <a:lstStyle/>
                    <a:p>
                      <a:endParaRPr lang="en-US" dirty="0"/>
                    </a:p>
                  </a:txBody>
                  <a:tcPr/>
                </a:tc>
                <a:tc>
                  <a:txBody>
                    <a:bodyPr/>
                    <a:lstStyle/>
                    <a:p>
                      <a:r>
                        <a:rPr lang="en-US" b="0" dirty="0">
                          <a:ln>
                            <a:solidFill>
                              <a:schemeClr val="tx1"/>
                            </a:solidFill>
                          </a:ln>
                          <a:solidFill>
                            <a:sysClr val="windowText" lastClr="000000"/>
                          </a:solidFill>
                        </a:rPr>
                        <a:t>Out of 3490 tweets</a:t>
                      </a:r>
                    </a:p>
                  </a:txBody>
                  <a:tcPr/>
                </a:tc>
                <a:extLst>
                  <a:ext uri="{0D108BD9-81ED-4DB2-BD59-A6C34878D82A}">
                    <a16:rowId xmlns:a16="http://schemas.microsoft.com/office/drawing/2014/main" val="716754626"/>
                  </a:ext>
                </a:extLst>
              </a:tr>
              <a:tr h="338169">
                <a:tc>
                  <a:txBody>
                    <a:bodyPr/>
                    <a:lstStyle/>
                    <a:p>
                      <a:r>
                        <a:rPr lang="en-US" dirty="0"/>
                        <a:t>Bots </a:t>
                      </a:r>
                    </a:p>
                  </a:txBody>
                  <a:tcPr/>
                </a:tc>
                <a:tc>
                  <a:txBody>
                    <a:bodyPr/>
                    <a:lstStyle/>
                    <a:p>
                      <a:r>
                        <a:rPr lang="en-US" dirty="0"/>
                        <a:t>822</a:t>
                      </a:r>
                    </a:p>
                  </a:txBody>
                  <a:tcPr/>
                </a:tc>
                <a:extLst>
                  <a:ext uri="{0D108BD9-81ED-4DB2-BD59-A6C34878D82A}">
                    <a16:rowId xmlns:a16="http://schemas.microsoft.com/office/drawing/2014/main" val="1546040006"/>
                  </a:ext>
                </a:extLst>
              </a:tr>
              <a:tr h="338169">
                <a:tc>
                  <a:txBody>
                    <a:bodyPr/>
                    <a:lstStyle/>
                    <a:p>
                      <a:r>
                        <a:rPr lang="en-US" dirty="0"/>
                        <a:t>Non-Bots</a:t>
                      </a:r>
                    </a:p>
                  </a:txBody>
                  <a:tcPr/>
                </a:tc>
                <a:tc>
                  <a:txBody>
                    <a:bodyPr/>
                    <a:lstStyle/>
                    <a:p>
                      <a:r>
                        <a:rPr lang="en-US" dirty="0"/>
                        <a:t>2627</a:t>
                      </a:r>
                    </a:p>
                  </a:txBody>
                  <a:tcPr/>
                </a:tc>
                <a:extLst>
                  <a:ext uri="{0D108BD9-81ED-4DB2-BD59-A6C34878D82A}">
                    <a16:rowId xmlns:a16="http://schemas.microsoft.com/office/drawing/2014/main" val="4193555896"/>
                  </a:ext>
                </a:extLst>
              </a:tr>
              <a:tr h="338169">
                <a:tc>
                  <a:txBody>
                    <a:bodyPr/>
                    <a:lstStyle/>
                    <a:p>
                      <a:r>
                        <a:rPr lang="en-US" dirty="0"/>
                        <a:t>N/A</a:t>
                      </a:r>
                    </a:p>
                  </a:txBody>
                  <a:tcPr/>
                </a:tc>
                <a:tc>
                  <a:txBody>
                    <a:bodyPr/>
                    <a:lstStyle/>
                    <a:p>
                      <a:r>
                        <a:rPr lang="en-US" dirty="0"/>
                        <a:t>41</a:t>
                      </a:r>
                    </a:p>
                  </a:txBody>
                  <a:tcPr/>
                </a:tc>
                <a:extLst>
                  <a:ext uri="{0D108BD9-81ED-4DB2-BD59-A6C34878D82A}">
                    <a16:rowId xmlns:a16="http://schemas.microsoft.com/office/drawing/2014/main" val="3052103243"/>
                  </a:ext>
                </a:extLst>
              </a:tr>
            </a:tbl>
          </a:graphicData>
        </a:graphic>
      </p:graphicFrame>
      <p:graphicFrame>
        <p:nvGraphicFramePr>
          <p:cNvPr id="13" name="Table 12">
            <a:extLst>
              <a:ext uri="{FF2B5EF4-FFF2-40B4-BE49-F238E27FC236}">
                <a16:creationId xmlns:a16="http://schemas.microsoft.com/office/drawing/2014/main" id="{6A76A764-F2BE-A34B-A557-AF0BF4B3C39B}"/>
              </a:ext>
            </a:extLst>
          </p:cNvPr>
          <p:cNvGraphicFramePr>
            <a:graphicFrameLocks noGrp="1"/>
          </p:cNvGraphicFramePr>
          <p:nvPr>
            <p:extLst>
              <p:ext uri="{D42A27DB-BD31-4B8C-83A1-F6EECF244321}">
                <p14:modId xmlns:p14="http://schemas.microsoft.com/office/powerpoint/2010/main" val="3744228923"/>
              </p:ext>
            </p:extLst>
          </p:nvPr>
        </p:nvGraphicFramePr>
        <p:xfrm>
          <a:off x="8734883" y="1917847"/>
          <a:ext cx="2989942" cy="1737360"/>
        </p:xfrm>
        <a:graphic>
          <a:graphicData uri="http://schemas.openxmlformats.org/drawingml/2006/table">
            <a:tbl>
              <a:tblPr firstRow="1" bandRow="1">
                <a:tableStyleId>{21E4AEA4-8DFA-4A89-87EB-49C32662AFE0}</a:tableStyleId>
              </a:tblPr>
              <a:tblGrid>
                <a:gridCol w="1199601">
                  <a:extLst>
                    <a:ext uri="{9D8B030D-6E8A-4147-A177-3AD203B41FA5}">
                      <a16:colId xmlns:a16="http://schemas.microsoft.com/office/drawing/2014/main" val="1714467903"/>
                    </a:ext>
                  </a:extLst>
                </a:gridCol>
                <a:gridCol w="1790341">
                  <a:extLst>
                    <a:ext uri="{9D8B030D-6E8A-4147-A177-3AD203B41FA5}">
                      <a16:colId xmlns:a16="http://schemas.microsoft.com/office/drawing/2014/main" val="949848246"/>
                    </a:ext>
                  </a:extLst>
                </a:gridCol>
              </a:tblGrid>
              <a:tr h="640080">
                <a:tc>
                  <a:txBody>
                    <a:bodyPr/>
                    <a:lstStyle/>
                    <a:p>
                      <a:endParaRPr lang="en-US" dirty="0"/>
                    </a:p>
                  </a:txBody>
                  <a:tcPr/>
                </a:tc>
                <a:tc>
                  <a:txBody>
                    <a:bodyPr/>
                    <a:lstStyle/>
                    <a:p>
                      <a:r>
                        <a:rPr lang="en-US" b="0" dirty="0">
                          <a:ln>
                            <a:solidFill>
                              <a:schemeClr val="tx1"/>
                            </a:solidFill>
                          </a:ln>
                          <a:solidFill>
                            <a:sysClr val="windowText" lastClr="000000"/>
                          </a:solidFill>
                        </a:rPr>
                        <a:t>Out of 2128 users</a:t>
                      </a:r>
                    </a:p>
                  </a:txBody>
                  <a:tcPr/>
                </a:tc>
                <a:extLst>
                  <a:ext uri="{0D108BD9-81ED-4DB2-BD59-A6C34878D82A}">
                    <a16:rowId xmlns:a16="http://schemas.microsoft.com/office/drawing/2014/main" val="716754626"/>
                  </a:ext>
                </a:extLst>
              </a:tr>
              <a:tr h="365760">
                <a:tc>
                  <a:txBody>
                    <a:bodyPr/>
                    <a:lstStyle/>
                    <a:p>
                      <a:r>
                        <a:rPr lang="en-US" dirty="0"/>
                        <a:t>Bots </a:t>
                      </a:r>
                    </a:p>
                  </a:txBody>
                  <a:tcPr/>
                </a:tc>
                <a:tc>
                  <a:txBody>
                    <a:bodyPr/>
                    <a:lstStyle/>
                    <a:p>
                      <a:r>
                        <a:rPr lang="en-US" dirty="0"/>
                        <a:t>255</a:t>
                      </a:r>
                    </a:p>
                  </a:txBody>
                  <a:tcPr/>
                </a:tc>
                <a:extLst>
                  <a:ext uri="{0D108BD9-81ED-4DB2-BD59-A6C34878D82A}">
                    <a16:rowId xmlns:a16="http://schemas.microsoft.com/office/drawing/2014/main" val="1546040006"/>
                  </a:ext>
                </a:extLst>
              </a:tr>
              <a:tr h="365760">
                <a:tc>
                  <a:txBody>
                    <a:bodyPr/>
                    <a:lstStyle/>
                    <a:p>
                      <a:r>
                        <a:rPr lang="en-US" dirty="0"/>
                        <a:t>Non-Bots</a:t>
                      </a:r>
                    </a:p>
                  </a:txBody>
                  <a:tcPr/>
                </a:tc>
                <a:tc>
                  <a:txBody>
                    <a:bodyPr/>
                    <a:lstStyle/>
                    <a:p>
                      <a:r>
                        <a:rPr lang="en-US" dirty="0"/>
                        <a:t>1839</a:t>
                      </a:r>
                    </a:p>
                  </a:txBody>
                  <a:tcPr/>
                </a:tc>
                <a:extLst>
                  <a:ext uri="{0D108BD9-81ED-4DB2-BD59-A6C34878D82A}">
                    <a16:rowId xmlns:a16="http://schemas.microsoft.com/office/drawing/2014/main" val="4193555896"/>
                  </a:ext>
                </a:extLst>
              </a:tr>
              <a:tr h="365760">
                <a:tc>
                  <a:txBody>
                    <a:bodyPr/>
                    <a:lstStyle/>
                    <a:p>
                      <a:r>
                        <a:rPr lang="en-US" dirty="0"/>
                        <a:t>N/A</a:t>
                      </a:r>
                    </a:p>
                  </a:txBody>
                  <a:tcPr/>
                </a:tc>
                <a:tc>
                  <a:txBody>
                    <a:bodyPr/>
                    <a:lstStyle/>
                    <a:p>
                      <a:r>
                        <a:rPr lang="en-US" dirty="0"/>
                        <a:t>34`</a:t>
                      </a:r>
                    </a:p>
                  </a:txBody>
                  <a:tcPr/>
                </a:tc>
                <a:extLst>
                  <a:ext uri="{0D108BD9-81ED-4DB2-BD59-A6C34878D82A}">
                    <a16:rowId xmlns:a16="http://schemas.microsoft.com/office/drawing/2014/main" val="3052103243"/>
                  </a:ext>
                </a:extLst>
              </a:tr>
            </a:tbl>
          </a:graphicData>
        </a:graphic>
      </p:graphicFrame>
      <p:sp>
        <p:nvSpPr>
          <p:cNvPr id="11" name="TextBox 10">
            <a:extLst>
              <a:ext uri="{FF2B5EF4-FFF2-40B4-BE49-F238E27FC236}">
                <a16:creationId xmlns:a16="http://schemas.microsoft.com/office/drawing/2014/main" id="{D48D59D8-FAE5-8D4E-BEB9-1653CBFDB265}"/>
              </a:ext>
            </a:extLst>
          </p:cNvPr>
          <p:cNvSpPr txBox="1"/>
          <p:nvPr/>
        </p:nvSpPr>
        <p:spPr>
          <a:xfrm>
            <a:off x="5080000" y="1277257"/>
            <a:ext cx="2772229" cy="369332"/>
          </a:xfrm>
          <a:prstGeom prst="rect">
            <a:avLst/>
          </a:prstGeom>
          <a:noFill/>
        </p:spPr>
        <p:txBody>
          <a:bodyPr wrap="square" rtlCol="0">
            <a:spAutoFit/>
          </a:bodyPr>
          <a:lstStyle/>
          <a:p>
            <a:pPr algn="ctr"/>
            <a:r>
              <a:rPr lang="en-US" b="1" dirty="0"/>
              <a:t>TWEET LEVEL</a:t>
            </a:r>
          </a:p>
        </p:txBody>
      </p:sp>
      <p:sp>
        <p:nvSpPr>
          <p:cNvPr id="16" name="TextBox 15">
            <a:extLst>
              <a:ext uri="{FF2B5EF4-FFF2-40B4-BE49-F238E27FC236}">
                <a16:creationId xmlns:a16="http://schemas.microsoft.com/office/drawing/2014/main" id="{604DE498-C7AA-DB4C-88CC-FFA3E6E33D75}"/>
              </a:ext>
            </a:extLst>
          </p:cNvPr>
          <p:cNvSpPr txBox="1"/>
          <p:nvPr/>
        </p:nvSpPr>
        <p:spPr>
          <a:xfrm>
            <a:off x="8781143" y="1314391"/>
            <a:ext cx="2772229" cy="369332"/>
          </a:xfrm>
          <a:prstGeom prst="rect">
            <a:avLst/>
          </a:prstGeom>
          <a:noFill/>
        </p:spPr>
        <p:txBody>
          <a:bodyPr wrap="square" rtlCol="0">
            <a:spAutoFit/>
          </a:bodyPr>
          <a:lstStyle/>
          <a:p>
            <a:pPr algn="ctr"/>
            <a:r>
              <a:rPr lang="en-US" b="1" dirty="0"/>
              <a:t>USER LEVEL</a:t>
            </a:r>
          </a:p>
        </p:txBody>
      </p:sp>
    </p:spTree>
    <p:extLst>
      <p:ext uri="{BB962C8B-B14F-4D97-AF65-F5344CB8AC3E}">
        <p14:creationId xmlns:p14="http://schemas.microsoft.com/office/powerpoint/2010/main" val="456899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descr="A picture containing drawing&#10;&#10;Description automatically generated">
            <a:extLst>
              <a:ext uri="{FF2B5EF4-FFF2-40B4-BE49-F238E27FC236}">
                <a16:creationId xmlns:a16="http://schemas.microsoft.com/office/drawing/2014/main" id="{B9A75EFE-B097-1541-A736-A5249726607F}"/>
              </a:ext>
            </a:extLst>
          </p:cNvPr>
          <p:cNvPicPr>
            <a:picLocks noChangeAspect="1"/>
          </p:cNvPicPr>
          <p:nvPr/>
        </p:nvPicPr>
        <p:blipFill>
          <a:blip r:embed="rId2"/>
          <a:stretch>
            <a:fillRect/>
          </a:stretch>
        </p:blipFill>
        <p:spPr>
          <a:xfrm>
            <a:off x="1115707" y="4090486"/>
            <a:ext cx="2799570" cy="2645594"/>
          </a:xfrm>
          <a:prstGeom prst="rect">
            <a:avLst/>
          </a:prstGeom>
        </p:spPr>
      </p:pic>
      <p:sp>
        <p:nvSpPr>
          <p:cNvPr id="51" name="Rectangle 50">
            <a:extLst>
              <a:ext uri="{FF2B5EF4-FFF2-40B4-BE49-F238E27FC236}">
                <a16:creationId xmlns:a16="http://schemas.microsoft.com/office/drawing/2014/main" id="{42A9B402-66F6-477C-803C-FC8508A97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F5100-CF74-C64B-971B-771FDB528962}"/>
              </a:ext>
            </a:extLst>
          </p:cNvPr>
          <p:cNvSpPr>
            <a:spLocks noGrp="1"/>
          </p:cNvSpPr>
          <p:nvPr>
            <p:ph type="title"/>
          </p:nvPr>
        </p:nvSpPr>
        <p:spPr>
          <a:xfrm>
            <a:off x="6096000" y="713233"/>
            <a:ext cx="5291327" cy="1188720"/>
          </a:xfrm>
          <a:solidFill>
            <a:srgbClr val="FFFFFF"/>
          </a:solidFill>
          <a:ln>
            <a:solidFill>
              <a:srgbClr val="404040"/>
            </a:solidFill>
          </a:ln>
        </p:spPr>
        <p:txBody>
          <a:bodyPr>
            <a:normAutofit/>
          </a:bodyPr>
          <a:lstStyle/>
          <a:p>
            <a:r>
              <a:rPr lang="en-US" dirty="0">
                <a:solidFill>
                  <a:srgbClr val="262626"/>
                </a:solidFill>
              </a:rPr>
              <a:t>Behavior of bots</a:t>
            </a:r>
          </a:p>
        </p:txBody>
      </p:sp>
      <p:pic>
        <p:nvPicPr>
          <p:cNvPr id="9" name="Picture 8" descr="A screenshot of a cell phone&#10;&#10;Description automatically generated">
            <a:extLst>
              <a:ext uri="{FF2B5EF4-FFF2-40B4-BE49-F238E27FC236}">
                <a16:creationId xmlns:a16="http://schemas.microsoft.com/office/drawing/2014/main" id="{00D89A8E-F34A-8E49-A413-914B78907C38}"/>
              </a:ext>
            </a:extLst>
          </p:cNvPr>
          <p:cNvPicPr>
            <a:picLocks noChangeAspect="1"/>
          </p:cNvPicPr>
          <p:nvPr/>
        </p:nvPicPr>
        <p:blipFill>
          <a:blip r:embed="rId3"/>
          <a:stretch>
            <a:fillRect/>
          </a:stretch>
        </p:blipFill>
        <p:spPr>
          <a:xfrm>
            <a:off x="1115707" y="713233"/>
            <a:ext cx="2799570" cy="2645593"/>
          </a:xfrm>
          <a:prstGeom prst="rect">
            <a:avLst/>
          </a:prstGeom>
        </p:spPr>
      </p:pic>
      <p:sp>
        <p:nvSpPr>
          <p:cNvPr id="3" name="Content Placeholder 2">
            <a:extLst>
              <a:ext uri="{FF2B5EF4-FFF2-40B4-BE49-F238E27FC236}">
                <a16:creationId xmlns:a16="http://schemas.microsoft.com/office/drawing/2014/main" id="{AA5EA749-B12F-9C41-9833-D1B35C1A7758}"/>
              </a:ext>
            </a:extLst>
          </p:cNvPr>
          <p:cNvSpPr>
            <a:spLocks noGrp="1"/>
          </p:cNvSpPr>
          <p:nvPr>
            <p:ph idx="1"/>
          </p:nvPr>
        </p:nvSpPr>
        <p:spPr>
          <a:xfrm>
            <a:off x="6119732" y="2257778"/>
            <a:ext cx="5285791" cy="3984978"/>
          </a:xfrm>
        </p:spPr>
        <p:txBody>
          <a:bodyPr>
            <a:normAutofit lnSpcReduction="10000"/>
          </a:bodyPr>
          <a:lstStyle/>
          <a:p>
            <a:pPr marL="0" indent="0">
              <a:buClr>
                <a:schemeClr val="tx1"/>
              </a:buClr>
              <a:buNone/>
            </a:pPr>
            <a:endParaRPr lang="en-US" dirty="0"/>
          </a:p>
          <a:p>
            <a:pPr>
              <a:buClr>
                <a:schemeClr val="tx1"/>
              </a:buClr>
            </a:pPr>
            <a:r>
              <a:rPr lang="en-US" dirty="0"/>
              <a:t>We’ve taken the 822 tweets made by Bots to further analyze the behavior of these Bots.</a:t>
            </a:r>
          </a:p>
          <a:p>
            <a:pPr>
              <a:buClr>
                <a:schemeClr val="tx1"/>
              </a:buClr>
            </a:pPr>
            <a:endParaRPr lang="en-US" dirty="0"/>
          </a:p>
          <a:p>
            <a:pPr>
              <a:buClr>
                <a:schemeClr val="tx1"/>
              </a:buClr>
            </a:pPr>
            <a:r>
              <a:rPr lang="en-US" dirty="0"/>
              <a:t>27.9% of tweets made by bots were on Mondays, 13.7% on Thursdays,13.1% on Saturdays,  Tuesdays and Wednesdays, 11.1% on Fridays and 8% on Sundays</a:t>
            </a:r>
          </a:p>
          <a:p>
            <a:pPr marL="0" indent="0">
              <a:buClr>
                <a:schemeClr val="tx1"/>
              </a:buClr>
              <a:buNone/>
            </a:pPr>
            <a:endParaRPr lang="en-US" dirty="0"/>
          </a:p>
          <a:p>
            <a:pPr>
              <a:buClr>
                <a:schemeClr val="tx1"/>
              </a:buClr>
            </a:pPr>
            <a:r>
              <a:rPr lang="en-US" dirty="0"/>
              <a:t>32.3% of tweets made by bots were in December, 19.5% in February, 17.6% in November, 15.2% in March and January</a:t>
            </a:r>
          </a:p>
          <a:p>
            <a:pPr marL="0" indent="0">
              <a:buNone/>
            </a:pPr>
            <a:endParaRPr lang="en-US" dirty="0"/>
          </a:p>
        </p:txBody>
      </p:sp>
      <p:sp>
        <p:nvSpPr>
          <p:cNvPr id="4" name="TextBox 3">
            <a:extLst>
              <a:ext uri="{FF2B5EF4-FFF2-40B4-BE49-F238E27FC236}">
                <a16:creationId xmlns:a16="http://schemas.microsoft.com/office/drawing/2014/main" id="{5DCBD959-8763-A545-8E36-0449B760A96D}"/>
              </a:ext>
            </a:extLst>
          </p:cNvPr>
          <p:cNvSpPr txBox="1"/>
          <p:nvPr/>
        </p:nvSpPr>
        <p:spPr>
          <a:xfrm>
            <a:off x="1345060" y="3679006"/>
            <a:ext cx="2340864" cy="307777"/>
          </a:xfrm>
          <a:prstGeom prst="rect">
            <a:avLst/>
          </a:prstGeom>
          <a:noFill/>
        </p:spPr>
        <p:txBody>
          <a:bodyPr wrap="square" rtlCol="0">
            <a:spAutoFit/>
          </a:bodyPr>
          <a:lstStyle/>
          <a:p>
            <a:r>
              <a:rPr lang="en-US" sz="1400" dirty="0"/>
              <a:t>Bot Tweets – Monthly Basis</a:t>
            </a:r>
          </a:p>
        </p:txBody>
      </p:sp>
      <p:sp>
        <p:nvSpPr>
          <p:cNvPr id="8" name="TextBox 7">
            <a:extLst>
              <a:ext uri="{FF2B5EF4-FFF2-40B4-BE49-F238E27FC236}">
                <a16:creationId xmlns:a16="http://schemas.microsoft.com/office/drawing/2014/main" id="{61BD2DB3-AF18-5C42-BFCD-97BCE066E232}"/>
              </a:ext>
            </a:extLst>
          </p:cNvPr>
          <p:cNvSpPr txBox="1"/>
          <p:nvPr/>
        </p:nvSpPr>
        <p:spPr>
          <a:xfrm>
            <a:off x="1345060" y="292644"/>
            <a:ext cx="2340864" cy="307777"/>
          </a:xfrm>
          <a:prstGeom prst="rect">
            <a:avLst/>
          </a:prstGeom>
          <a:noFill/>
        </p:spPr>
        <p:txBody>
          <a:bodyPr wrap="square" rtlCol="0">
            <a:spAutoFit/>
          </a:bodyPr>
          <a:lstStyle/>
          <a:p>
            <a:r>
              <a:rPr lang="en-US" sz="1400" dirty="0"/>
              <a:t>Bot Tweets – Daily Basis</a:t>
            </a:r>
          </a:p>
        </p:txBody>
      </p:sp>
    </p:spTree>
    <p:extLst>
      <p:ext uri="{BB962C8B-B14F-4D97-AF65-F5344CB8AC3E}">
        <p14:creationId xmlns:p14="http://schemas.microsoft.com/office/powerpoint/2010/main" val="286080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2C6F-DD0C-754A-92E7-2736524565DE}"/>
              </a:ext>
            </a:extLst>
          </p:cNvPr>
          <p:cNvSpPr>
            <a:spLocks noGrp="1"/>
          </p:cNvSpPr>
          <p:nvPr>
            <p:ph type="title"/>
          </p:nvPr>
        </p:nvSpPr>
        <p:spPr>
          <a:xfrm>
            <a:off x="5080690" y="396273"/>
            <a:ext cx="5384800" cy="1188720"/>
          </a:xfrm>
        </p:spPr>
        <p:txBody>
          <a:bodyPr/>
          <a:lstStyle/>
          <a:p>
            <a:r>
              <a:rPr lang="en-US" dirty="0"/>
              <a:t>BEHAVIOR OF BOTS</a:t>
            </a:r>
          </a:p>
        </p:txBody>
      </p:sp>
      <p:sp>
        <p:nvSpPr>
          <p:cNvPr id="3" name="Content Placeholder 2">
            <a:extLst>
              <a:ext uri="{FF2B5EF4-FFF2-40B4-BE49-F238E27FC236}">
                <a16:creationId xmlns:a16="http://schemas.microsoft.com/office/drawing/2014/main" id="{3433D9DE-3D56-4C4F-B383-86C6EDB32DF5}"/>
              </a:ext>
            </a:extLst>
          </p:cNvPr>
          <p:cNvSpPr>
            <a:spLocks noGrp="1"/>
          </p:cNvSpPr>
          <p:nvPr>
            <p:ph idx="1"/>
          </p:nvPr>
        </p:nvSpPr>
        <p:spPr>
          <a:xfrm>
            <a:off x="5080690" y="2077155"/>
            <a:ext cx="5305087" cy="3127023"/>
          </a:xfrm>
        </p:spPr>
        <p:txBody>
          <a:bodyPr/>
          <a:lstStyle/>
          <a:p>
            <a:pPr>
              <a:buClr>
                <a:schemeClr val="tx1"/>
              </a:buClr>
            </a:pPr>
            <a:endParaRPr lang="en-US" dirty="0"/>
          </a:p>
          <a:p>
            <a:pPr>
              <a:buClr>
                <a:schemeClr val="tx1"/>
              </a:buClr>
            </a:pPr>
            <a:endParaRPr lang="en-US" dirty="0"/>
          </a:p>
          <a:p>
            <a:pPr>
              <a:buClr>
                <a:schemeClr val="tx1"/>
              </a:buClr>
            </a:pPr>
            <a:r>
              <a:rPr lang="en-US" dirty="0"/>
              <a:t>Bot activity was highest at late night after 6pm</a:t>
            </a:r>
          </a:p>
          <a:p>
            <a:pPr marL="0" indent="0">
              <a:buClr>
                <a:schemeClr val="tx1"/>
              </a:buClr>
              <a:buNone/>
            </a:pPr>
            <a:endParaRPr lang="en-US" dirty="0"/>
          </a:p>
          <a:p>
            <a:pPr>
              <a:buClr>
                <a:schemeClr val="tx1"/>
              </a:buClr>
            </a:pPr>
            <a:r>
              <a:rPr lang="en-US" dirty="0"/>
              <a:t>Bots tweeting 1 or 2 tweets per day on average contributed to around 70% of total tweets.</a:t>
            </a:r>
          </a:p>
          <a:p>
            <a:endParaRPr lang="en-US" dirty="0"/>
          </a:p>
        </p:txBody>
      </p:sp>
      <p:pic>
        <p:nvPicPr>
          <p:cNvPr id="4" name="Picture 3" descr="A close up of a piece of paper&#10;&#10;Description automatically generated">
            <a:extLst>
              <a:ext uri="{FF2B5EF4-FFF2-40B4-BE49-F238E27FC236}">
                <a16:creationId xmlns:a16="http://schemas.microsoft.com/office/drawing/2014/main" id="{BD16C260-A4E4-F04D-B8B2-A242A79F0462}"/>
              </a:ext>
            </a:extLst>
          </p:cNvPr>
          <p:cNvPicPr>
            <a:picLocks noChangeAspect="1"/>
          </p:cNvPicPr>
          <p:nvPr/>
        </p:nvPicPr>
        <p:blipFill>
          <a:blip r:embed="rId2"/>
          <a:stretch>
            <a:fillRect/>
          </a:stretch>
        </p:blipFill>
        <p:spPr>
          <a:xfrm>
            <a:off x="994739" y="3334704"/>
            <a:ext cx="3424173" cy="3127023"/>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8E9BF31D-958C-764F-A50C-AABF198AF38C}"/>
              </a:ext>
            </a:extLst>
          </p:cNvPr>
          <p:cNvPicPr>
            <a:picLocks noChangeAspect="1"/>
          </p:cNvPicPr>
          <p:nvPr/>
        </p:nvPicPr>
        <p:blipFill>
          <a:blip r:embed="rId3"/>
          <a:stretch>
            <a:fillRect/>
          </a:stretch>
        </p:blipFill>
        <p:spPr>
          <a:xfrm>
            <a:off x="994739" y="396273"/>
            <a:ext cx="3424173" cy="2590163"/>
          </a:xfrm>
          <a:prstGeom prst="rect">
            <a:avLst/>
          </a:prstGeom>
        </p:spPr>
      </p:pic>
      <p:sp>
        <p:nvSpPr>
          <p:cNvPr id="6" name="TextBox 5">
            <a:extLst>
              <a:ext uri="{FF2B5EF4-FFF2-40B4-BE49-F238E27FC236}">
                <a16:creationId xmlns:a16="http://schemas.microsoft.com/office/drawing/2014/main" id="{E1965F01-2449-D049-BC28-065FB1CCF18E}"/>
              </a:ext>
            </a:extLst>
          </p:cNvPr>
          <p:cNvSpPr txBox="1"/>
          <p:nvPr/>
        </p:nvSpPr>
        <p:spPr>
          <a:xfrm>
            <a:off x="1393828" y="88496"/>
            <a:ext cx="2340864" cy="307777"/>
          </a:xfrm>
          <a:prstGeom prst="rect">
            <a:avLst/>
          </a:prstGeom>
          <a:noFill/>
        </p:spPr>
        <p:txBody>
          <a:bodyPr wrap="square" rtlCol="0">
            <a:spAutoFit/>
          </a:bodyPr>
          <a:lstStyle/>
          <a:p>
            <a:r>
              <a:rPr lang="en-US" sz="1400" dirty="0"/>
              <a:t>Bot Tweets – Twitter Activity</a:t>
            </a:r>
          </a:p>
        </p:txBody>
      </p:sp>
    </p:spTree>
    <p:extLst>
      <p:ext uri="{BB962C8B-B14F-4D97-AF65-F5344CB8AC3E}">
        <p14:creationId xmlns:p14="http://schemas.microsoft.com/office/powerpoint/2010/main" val="369395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43C3-7396-B44F-BD35-471219EDCDCE}"/>
              </a:ext>
            </a:extLst>
          </p:cNvPr>
          <p:cNvSpPr>
            <a:spLocks noGrp="1"/>
          </p:cNvSpPr>
          <p:nvPr>
            <p:ph type="title"/>
          </p:nvPr>
        </p:nvSpPr>
        <p:spPr>
          <a:xfrm>
            <a:off x="8311249" y="964691"/>
            <a:ext cx="3339468" cy="958701"/>
          </a:xfrm>
        </p:spPr>
        <p:txBody>
          <a:bodyPr>
            <a:normAutofit fontScale="90000"/>
          </a:bodyPr>
          <a:lstStyle/>
          <a:p>
            <a:r>
              <a:rPr lang="en-US" sz="2200" dirty="0"/>
              <a:t>SOURCE ANALYSIS of bots – user mentions</a:t>
            </a:r>
          </a:p>
        </p:txBody>
      </p:sp>
      <p:sp>
        <p:nvSpPr>
          <p:cNvPr id="14" name="Rectangle 9">
            <a:extLst>
              <a:ext uri="{FF2B5EF4-FFF2-40B4-BE49-F238E27FC236}">
                <a16:creationId xmlns:a16="http://schemas.microsoft.com/office/drawing/2014/main" id="{0358FD32-AA91-47A4-9758-8C172B306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1">
            <a:extLst>
              <a:ext uri="{FF2B5EF4-FFF2-40B4-BE49-F238E27FC236}">
                <a16:creationId xmlns:a16="http://schemas.microsoft.com/office/drawing/2014/main" id="{86B5B18B-0170-4F1B-BF40-89BD5772C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6B7C803C-0C6B-7142-9BA9-5C18533357B6}"/>
              </a:ext>
            </a:extLst>
          </p:cNvPr>
          <p:cNvPicPr>
            <a:picLocks noChangeAspect="1"/>
          </p:cNvPicPr>
          <p:nvPr/>
        </p:nvPicPr>
        <p:blipFill>
          <a:blip r:embed="rId2"/>
          <a:stretch>
            <a:fillRect/>
          </a:stretch>
        </p:blipFill>
        <p:spPr>
          <a:xfrm>
            <a:off x="978415" y="1418897"/>
            <a:ext cx="6558192" cy="4051737"/>
          </a:xfrm>
          <a:prstGeom prst="rect">
            <a:avLst/>
          </a:prstGeom>
        </p:spPr>
      </p:pic>
      <p:sp>
        <p:nvSpPr>
          <p:cNvPr id="3" name="Content Placeholder 2">
            <a:extLst>
              <a:ext uri="{FF2B5EF4-FFF2-40B4-BE49-F238E27FC236}">
                <a16:creationId xmlns:a16="http://schemas.microsoft.com/office/drawing/2014/main" id="{21635893-BD92-C945-8CD1-F537EE695ECF}"/>
              </a:ext>
            </a:extLst>
          </p:cNvPr>
          <p:cNvSpPr>
            <a:spLocks noGrp="1"/>
          </p:cNvSpPr>
          <p:nvPr>
            <p:ph idx="1"/>
          </p:nvPr>
        </p:nvSpPr>
        <p:spPr>
          <a:xfrm>
            <a:off x="8306649" y="2081048"/>
            <a:ext cx="3068365" cy="3820202"/>
          </a:xfrm>
        </p:spPr>
        <p:txBody>
          <a:bodyPr>
            <a:normAutofit/>
          </a:bodyPr>
          <a:lstStyle/>
          <a:p>
            <a:pPr>
              <a:lnSpc>
                <a:spcPct val="90000"/>
              </a:lnSpc>
            </a:pPr>
            <a:r>
              <a:rPr lang="en-US" sz="1400" dirty="0"/>
              <a:t>Out of 822 tweets made by Bots, only 497 tweets were unique tweets.</a:t>
            </a:r>
          </a:p>
          <a:p>
            <a:pPr>
              <a:lnSpc>
                <a:spcPct val="90000"/>
              </a:lnSpc>
            </a:pPr>
            <a:r>
              <a:rPr lang="en-US" sz="1400" dirty="0"/>
              <a:t>On analyzing the 497 unique tweets to identify the user mentions (@person tagging) , we found that there were 10 unique user mentions.</a:t>
            </a:r>
          </a:p>
          <a:p>
            <a:pPr>
              <a:lnSpc>
                <a:spcPct val="90000"/>
              </a:lnSpc>
            </a:pPr>
            <a:r>
              <a:rPr lang="en-US" sz="1400" dirty="0"/>
              <a:t>The information regarding these @ mentioned user accounts – Verified/Unverified twitter account, No of followers was then collected &amp; summarized in the table as shown.</a:t>
            </a:r>
          </a:p>
          <a:p>
            <a:pPr>
              <a:lnSpc>
                <a:spcPct val="90000"/>
              </a:lnSpc>
            </a:pPr>
            <a:r>
              <a:rPr lang="en-US" sz="1400" b="1" dirty="0"/>
              <a:t>8 out of  the 10 unique user mentions were found to be Verified Twitter accounts with more than 100k followers.</a:t>
            </a:r>
          </a:p>
          <a:p>
            <a:pPr>
              <a:lnSpc>
                <a:spcPct val="90000"/>
              </a:lnSpc>
            </a:pPr>
            <a:endParaRPr lang="en-US" sz="1500" dirty="0"/>
          </a:p>
        </p:txBody>
      </p:sp>
    </p:spTree>
    <p:extLst>
      <p:ext uri="{BB962C8B-B14F-4D97-AF65-F5344CB8AC3E}">
        <p14:creationId xmlns:p14="http://schemas.microsoft.com/office/powerpoint/2010/main" val="76687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8F6D-2A8B-F146-A234-C68DFBA1CF68}"/>
              </a:ext>
            </a:extLst>
          </p:cNvPr>
          <p:cNvSpPr>
            <a:spLocks noGrp="1"/>
          </p:cNvSpPr>
          <p:nvPr>
            <p:ph type="title"/>
          </p:nvPr>
        </p:nvSpPr>
        <p:spPr>
          <a:xfrm>
            <a:off x="2099732" y="745068"/>
            <a:ext cx="7861131" cy="767644"/>
          </a:xfrm>
        </p:spPr>
        <p:txBody>
          <a:bodyPr/>
          <a:lstStyle/>
          <a:p>
            <a:r>
              <a:rPr lang="en-US" dirty="0"/>
              <a:t>SOURCE ANALYSIS of bots - </a:t>
            </a:r>
            <a:r>
              <a:rPr lang="en-US" dirty="0" err="1"/>
              <a:t>urls</a:t>
            </a:r>
            <a:endParaRPr lang="en-US" dirty="0"/>
          </a:p>
        </p:txBody>
      </p:sp>
      <p:sp>
        <p:nvSpPr>
          <p:cNvPr id="3" name="Content Placeholder 2">
            <a:extLst>
              <a:ext uri="{FF2B5EF4-FFF2-40B4-BE49-F238E27FC236}">
                <a16:creationId xmlns:a16="http://schemas.microsoft.com/office/drawing/2014/main" id="{1364A647-97D1-1641-91E5-E7C97AB1A8EA}"/>
              </a:ext>
            </a:extLst>
          </p:cNvPr>
          <p:cNvSpPr>
            <a:spLocks noGrp="1"/>
          </p:cNvSpPr>
          <p:nvPr>
            <p:ph idx="1"/>
          </p:nvPr>
        </p:nvSpPr>
        <p:spPr>
          <a:xfrm>
            <a:off x="2099732" y="1885244"/>
            <a:ext cx="7861131" cy="4492978"/>
          </a:xfrm>
        </p:spPr>
        <p:txBody>
          <a:bodyPr/>
          <a:lstStyle/>
          <a:p>
            <a:r>
              <a:rPr lang="en-US" dirty="0"/>
              <a:t>The number of URLs present in the 822 Bot tweets were analyzed and there were 590 tweets which contained URLs.</a:t>
            </a:r>
          </a:p>
          <a:p>
            <a:r>
              <a:rPr lang="en-US" dirty="0"/>
              <a:t>Out of these 590 URLs 344 unique URLs were observed  </a:t>
            </a:r>
          </a:p>
          <a:p>
            <a:r>
              <a:rPr lang="en-US" dirty="0"/>
              <a:t>The user handles that tweeted the same URL were grouped by the URLs to analyze possible networks among these Bots.</a:t>
            </a:r>
          </a:p>
          <a:p>
            <a:endParaRPr lang="en-US" dirty="0"/>
          </a:p>
          <a:p>
            <a:pPr marL="0" indent="0">
              <a:buNone/>
            </a:pPr>
            <a:r>
              <a:rPr lang="en-US" dirty="0"/>
              <a:t>   </a:t>
            </a:r>
          </a:p>
          <a:p>
            <a:pPr marL="0" indent="0">
              <a:buNone/>
            </a:pPr>
            <a:r>
              <a:rPr lang="en-US" dirty="0"/>
              <a:t>   </a:t>
            </a:r>
          </a:p>
          <a:p>
            <a:pPr marL="0" indent="0">
              <a:buNone/>
            </a:pPr>
            <a:r>
              <a:rPr lang="en-US" dirty="0"/>
              <a:t>   </a:t>
            </a:r>
          </a:p>
        </p:txBody>
      </p:sp>
      <p:graphicFrame>
        <p:nvGraphicFramePr>
          <p:cNvPr id="4" name="Table 3">
            <a:extLst>
              <a:ext uri="{FF2B5EF4-FFF2-40B4-BE49-F238E27FC236}">
                <a16:creationId xmlns:a16="http://schemas.microsoft.com/office/drawing/2014/main" id="{67B2E006-D32C-E34B-BC65-4773C12493C0}"/>
              </a:ext>
            </a:extLst>
          </p:cNvPr>
          <p:cNvGraphicFramePr>
            <a:graphicFrameLocks noGrp="1"/>
          </p:cNvGraphicFramePr>
          <p:nvPr>
            <p:extLst>
              <p:ext uri="{D42A27DB-BD31-4B8C-83A1-F6EECF244321}">
                <p14:modId xmlns:p14="http://schemas.microsoft.com/office/powerpoint/2010/main" val="2891438484"/>
              </p:ext>
            </p:extLst>
          </p:nvPr>
        </p:nvGraphicFramePr>
        <p:xfrm>
          <a:off x="3172179" y="3828344"/>
          <a:ext cx="5779910" cy="2056702"/>
        </p:xfrm>
        <a:graphic>
          <a:graphicData uri="http://schemas.openxmlformats.org/drawingml/2006/table">
            <a:tbl>
              <a:tblPr firstRow="1" bandRow="1">
                <a:tableStyleId>{21E4AEA4-8DFA-4A89-87EB-49C32662AFE0}</a:tableStyleId>
              </a:tblPr>
              <a:tblGrid>
                <a:gridCol w="2714256">
                  <a:extLst>
                    <a:ext uri="{9D8B030D-6E8A-4147-A177-3AD203B41FA5}">
                      <a16:colId xmlns:a16="http://schemas.microsoft.com/office/drawing/2014/main" val="1933404713"/>
                    </a:ext>
                  </a:extLst>
                </a:gridCol>
                <a:gridCol w="3065654">
                  <a:extLst>
                    <a:ext uri="{9D8B030D-6E8A-4147-A177-3AD203B41FA5}">
                      <a16:colId xmlns:a16="http://schemas.microsoft.com/office/drawing/2014/main" val="2334725394"/>
                    </a:ext>
                  </a:extLst>
                </a:gridCol>
              </a:tblGrid>
              <a:tr h="802656">
                <a:tc>
                  <a:txBody>
                    <a:bodyPr/>
                    <a:lstStyle/>
                    <a:p>
                      <a:endParaRPr lang="en-US" dirty="0"/>
                    </a:p>
                  </a:txBody>
                  <a:tcPr/>
                </a:tc>
                <a:tc>
                  <a:txBody>
                    <a:bodyPr/>
                    <a:lstStyle/>
                    <a:p>
                      <a:r>
                        <a:rPr lang="en-US" dirty="0">
                          <a:solidFill>
                            <a:schemeClr val="tx1"/>
                          </a:solidFill>
                        </a:rPr>
                        <a:t>No of Tweets</a:t>
                      </a:r>
                    </a:p>
                    <a:p>
                      <a:r>
                        <a:rPr lang="en-US" dirty="0">
                          <a:solidFill>
                            <a:schemeClr val="tx1"/>
                          </a:solidFill>
                        </a:rPr>
                        <a:t>(Out of 822 Bot Tweets)</a:t>
                      </a:r>
                    </a:p>
                  </a:txBody>
                  <a:tcPr/>
                </a:tc>
                <a:extLst>
                  <a:ext uri="{0D108BD9-81ED-4DB2-BD59-A6C34878D82A}">
                    <a16:rowId xmlns:a16="http://schemas.microsoft.com/office/drawing/2014/main" val="2025998546"/>
                  </a:ext>
                </a:extLst>
              </a:tr>
              <a:tr h="613966">
                <a:tc>
                  <a:txBody>
                    <a:bodyPr/>
                    <a:lstStyle/>
                    <a:p>
                      <a:r>
                        <a:rPr lang="en-US" dirty="0"/>
                        <a:t>Tweets containing URLs</a:t>
                      </a:r>
                    </a:p>
                  </a:txBody>
                  <a:tcPr/>
                </a:tc>
                <a:tc>
                  <a:txBody>
                    <a:bodyPr/>
                    <a:lstStyle/>
                    <a:p>
                      <a:r>
                        <a:rPr lang="en-US" dirty="0"/>
                        <a:t>590</a:t>
                      </a:r>
                    </a:p>
                  </a:txBody>
                  <a:tcPr/>
                </a:tc>
                <a:extLst>
                  <a:ext uri="{0D108BD9-81ED-4DB2-BD59-A6C34878D82A}">
                    <a16:rowId xmlns:a16="http://schemas.microsoft.com/office/drawing/2014/main" val="607804273"/>
                  </a:ext>
                </a:extLst>
              </a:tr>
              <a:tr h="613966">
                <a:tc>
                  <a:txBody>
                    <a:bodyPr/>
                    <a:lstStyle/>
                    <a:p>
                      <a:r>
                        <a:rPr lang="en-US" dirty="0"/>
                        <a:t>Tweets containing unique URLs</a:t>
                      </a:r>
                    </a:p>
                  </a:txBody>
                  <a:tcPr/>
                </a:tc>
                <a:tc>
                  <a:txBody>
                    <a:bodyPr/>
                    <a:lstStyle/>
                    <a:p>
                      <a:r>
                        <a:rPr lang="en-US" dirty="0"/>
                        <a:t>344</a:t>
                      </a:r>
                    </a:p>
                  </a:txBody>
                  <a:tcPr/>
                </a:tc>
                <a:extLst>
                  <a:ext uri="{0D108BD9-81ED-4DB2-BD59-A6C34878D82A}">
                    <a16:rowId xmlns:a16="http://schemas.microsoft.com/office/drawing/2014/main" val="341943038"/>
                  </a:ext>
                </a:extLst>
              </a:tr>
            </a:tbl>
          </a:graphicData>
        </a:graphic>
      </p:graphicFrame>
    </p:spTree>
    <p:extLst>
      <p:ext uri="{BB962C8B-B14F-4D97-AF65-F5344CB8AC3E}">
        <p14:creationId xmlns:p14="http://schemas.microsoft.com/office/powerpoint/2010/main" val="59629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650411-0771-344F-9473-5D2CD1AB8B16}"/>
              </a:ext>
            </a:extLst>
          </p:cNvPr>
          <p:cNvSpPr txBox="1">
            <a:spLocks/>
          </p:cNvSpPr>
          <p:nvPr/>
        </p:nvSpPr>
        <p:spPr>
          <a:xfrm>
            <a:off x="1446631" y="78787"/>
            <a:ext cx="9298737" cy="580429"/>
          </a:xfrm>
          <a:prstGeom prst="rect">
            <a:avLst/>
          </a:prstGeom>
        </p:spPr>
        <p:txBody>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Social BOTS GROUPED BY URL</a:t>
            </a:r>
          </a:p>
        </p:txBody>
      </p:sp>
      <p:pic>
        <p:nvPicPr>
          <p:cNvPr id="5" name="Picture 4" descr="A close up of a newspaper&#10;&#10;Description automatically generated">
            <a:extLst>
              <a:ext uri="{FF2B5EF4-FFF2-40B4-BE49-F238E27FC236}">
                <a16:creationId xmlns:a16="http://schemas.microsoft.com/office/drawing/2014/main" id="{68C24C17-626F-324B-8292-472AA78B6C84}"/>
              </a:ext>
            </a:extLst>
          </p:cNvPr>
          <p:cNvPicPr>
            <a:picLocks noChangeAspect="1"/>
          </p:cNvPicPr>
          <p:nvPr/>
        </p:nvPicPr>
        <p:blipFill>
          <a:blip r:embed="rId2"/>
          <a:stretch>
            <a:fillRect/>
          </a:stretch>
        </p:blipFill>
        <p:spPr>
          <a:xfrm>
            <a:off x="2459421" y="659216"/>
            <a:ext cx="7574140" cy="5713009"/>
          </a:xfrm>
          <a:prstGeom prst="rect">
            <a:avLst/>
          </a:prstGeom>
        </p:spPr>
      </p:pic>
    </p:spTree>
    <p:extLst>
      <p:ext uri="{BB962C8B-B14F-4D97-AF65-F5344CB8AC3E}">
        <p14:creationId xmlns:p14="http://schemas.microsoft.com/office/powerpoint/2010/main" val="1979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CA21F5-297A-D04E-A573-4ED88A105A6A}"/>
              </a:ext>
            </a:extLst>
          </p:cNvPr>
          <p:cNvPicPr>
            <a:picLocks noChangeAspect="1"/>
          </p:cNvPicPr>
          <p:nvPr/>
        </p:nvPicPr>
        <p:blipFill>
          <a:blip r:embed="rId2"/>
          <a:stretch>
            <a:fillRect/>
          </a:stretch>
        </p:blipFill>
        <p:spPr>
          <a:xfrm>
            <a:off x="1923393" y="400049"/>
            <a:ext cx="8686800" cy="5953125"/>
          </a:xfrm>
          <a:prstGeom prst="rect">
            <a:avLst/>
          </a:prstGeom>
        </p:spPr>
      </p:pic>
    </p:spTree>
    <p:extLst>
      <p:ext uri="{BB962C8B-B14F-4D97-AF65-F5344CB8AC3E}">
        <p14:creationId xmlns:p14="http://schemas.microsoft.com/office/powerpoint/2010/main" val="4209729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9E33-E332-4041-A8DB-1F5116B72FB4}"/>
              </a:ext>
            </a:extLst>
          </p:cNvPr>
          <p:cNvSpPr>
            <a:spLocks noGrp="1"/>
          </p:cNvSpPr>
          <p:nvPr>
            <p:ph type="title"/>
          </p:nvPr>
        </p:nvSpPr>
        <p:spPr>
          <a:xfrm>
            <a:off x="1593273" y="374074"/>
            <a:ext cx="8991600" cy="706582"/>
          </a:xfrm>
        </p:spPr>
        <p:txBody>
          <a:bodyPr>
            <a:normAutofit fontScale="90000"/>
          </a:bodyPr>
          <a:lstStyle/>
          <a:p>
            <a:r>
              <a:rPr lang="en-US" dirty="0"/>
              <a:t>SOURCE ANALYSIS – NETWORK OF BOTS</a:t>
            </a:r>
          </a:p>
        </p:txBody>
      </p:sp>
      <p:sp>
        <p:nvSpPr>
          <p:cNvPr id="3" name="Content Placeholder 2">
            <a:extLst>
              <a:ext uri="{FF2B5EF4-FFF2-40B4-BE49-F238E27FC236}">
                <a16:creationId xmlns:a16="http://schemas.microsoft.com/office/drawing/2014/main" id="{941C778E-0E15-D340-BE09-2B2F36149C53}"/>
              </a:ext>
            </a:extLst>
          </p:cNvPr>
          <p:cNvSpPr>
            <a:spLocks noGrp="1"/>
          </p:cNvSpPr>
          <p:nvPr>
            <p:ph idx="1"/>
          </p:nvPr>
        </p:nvSpPr>
        <p:spPr>
          <a:xfrm>
            <a:off x="504496" y="1308537"/>
            <a:ext cx="11051627" cy="5044965"/>
          </a:xfrm>
        </p:spPr>
        <p:txBody>
          <a:bodyPr>
            <a:normAutofit/>
          </a:bodyPr>
          <a:lstStyle/>
          <a:p>
            <a:endParaRPr lang="en-US" dirty="0"/>
          </a:p>
          <a:p>
            <a:pPr algn="just"/>
            <a:r>
              <a:rPr lang="en-US" dirty="0"/>
              <a:t>On further analyzing the tweets of Bot accounts grouped by URLs it was found that certain group of bots tweeted the same content at the same timestamp thus forming a network amongst themselves.</a:t>
            </a:r>
          </a:p>
          <a:p>
            <a:pPr algn="just"/>
            <a:r>
              <a:rPr lang="en-US" dirty="0"/>
              <a:t>The possible Bot Networks as observed from our data are as follows</a:t>
            </a:r>
            <a:endParaRPr lang="en-IN" dirty="0"/>
          </a:p>
          <a:p>
            <a:pPr marL="0" indent="0">
              <a:buNone/>
            </a:pPr>
            <a:endParaRPr lang="en-IN" dirty="0"/>
          </a:p>
          <a:p>
            <a:endParaRPr lang="en-US" dirty="0"/>
          </a:p>
        </p:txBody>
      </p:sp>
      <p:graphicFrame>
        <p:nvGraphicFramePr>
          <p:cNvPr id="6" name="Table 5">
            <a:extLst>
              <a:ext uri="{FF2B5EF4-FFF2-40B4-BE49-F238E27FC236}">
                <a16:creationId xmlns:a16="http://schemas.microsoft.com/office/drawing/2014/main" id="{ED8210C6-B138-6941-9E1A-09E3AABFA02D}"/>
              </a:ext>
            </a:extLst>
          </p:cNvPr>
          <p:cNvGraphicFramePr>
            <a:graphicFrameLocks noGrp="1"/>
          </p:cNvGraphicFramePr>
          <p:nvPr>
            <p:extLst>
              <p:ext uri="{D42A27DB-BD31-4B8C-83A1-F6EECF244321}">
                <p14:modId xmlns:p14="http://schemas.microsoft.com/office/powerpoint/2010/main" val="3171430203"/>
              </p:ext>
            </p:extLst>
          </p:nvPr>
        </p:nvGraphicFramePr>
        <p:xfrm>
          <a:off x="793533" y="3429000"/>
          <a:ext cx="2312275" cy="222504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rgbClr val="92D050"/>
                    </a:solidFill>
                  </a:tcPr>
                </a:tc>
                <a:extLst>
                  <a:ext uri="{0D108BD9-81ED-4DB2-BD59-A6C34878D82A}">
                    <a16:rowId xmlns:a16="http://schemas.microsoft.com/office/drawing/2014/main" val="1648312058"/>
                  </a:ext>
                </a:extLst>
              </a:tr>
              <a:tr h="370840">
                <a:tc>
                  <a:txBody>
                    <a:bodyPr/>
                    <a:lstStyle/>
                    <a:p>
                      <a:r>
                        <a:rPr lang="en-US" dirty="0" err="1"/>
                        <a:t>aandlmasters</a:t>
                      </a:r>
                      <a:endParaRPr lang="en-US" dirty="0"/>
                    </a:p>
                  </a:txBody>
                  <a:tcPr/>
                </a:tc>
                <a:extLst>
                  <a:ext uri="{0D108BD9-81ED-4DB2-BD59-A6C34878D82A}">
                    <a16:rowId xmlns:a16="http://schemas.microsoft.com/office/drawing/2014/main" val="2273317714"/>
                  </a:ext>
                </a:extLst>
              </a:tr>
              <a:tr h="370840">
                <a:tc>
                  <a:txBody>
                    <a:bodyPr/>
                    <a:lstStyle/>
                    <a:p>
                      <a:r>
                        <a:rPr lang="en-US" dirty="0" err="1"/>
                        <a:t>jackOHbudy</a:t>
                      </a:r>
                      <a:endParaRPr lang="en-US" dirty="0"/>
                    </a:p>
                  </a:txBody>
                  <a:tcPr/>
                </a:tc>
                <a:extLst>
                  <a:ext uri="{0D108BD9-81ED-4DB2-BD59-A6C34878D82A}">
                    <a16:rowId xmlns:a16="http://schemas.microsoft.com/office/drawing/2014/main" val="1751346100"/>
                  </a:ext>
                </a:extLst>
              </a:tr>
              <a:tr h="370840">
                <a:tc>
                  <a:txBody>
                    <a:bodyPr/>
                    <a:lstStyle/>
                    <a:p>
                      <a:r>
                        <a:rPr lang="en-US" dirty="0" err="1"/>
                        <a:t>lennoxfleary</a:t>
                      </a:r>
                      <a:endParaRPr lang="en-US" dirty="0"/>
                    </a:p>
                  </a:txBody>
                  <a:tcPr/>
                </a:tc>
                <a:extLst>
                  <a:ext uri="{0D108BD9-81ED-4DB2-BD59-A6C34878D82A}">
                    <a16:rowId xmlns:a16="http://schemas.microsoft.com/office/drawing/2014/main" val="1860152991"/>
                  </a:ext>
                </a:extLst>
              </a:tr>
              <a:tr h="370840">
                <a:tc>
                  <a:txBody>
                    <a:bodyPr/>
                    <a:lstStyle/>
                    <a:p>
                      <a:r>
                        <a:rPr lang="en-US" dirty="0" err="1"/>
                        <a:t>Zestychange</a:t>
                      </a:r>
                      <a:endParaRPr lang="en-US" dirty="0"/>
                    </a:p>
                  </a:txBody>
                  <a:tcPr/>
                </a:tc>
                <a:extLst>
                  <a:ext uri="{0D108BD9-81ED-4DB2-BD59-A6C34878D82A}">
                    <a16:rowId xmlns:a16="http://schemas.microsoft.com/office/drawing/2014/main" val="2181483260"/>
                  </a:ext>
                </a:extLst>
              </a:tr>
              <a:tr h="37084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350" b="1" i="0" u="none" strike="noStrike" dirty="0">
                          <a:solidFill>
                            <a:srgbClr val="000000"/>
                          </a:solidFill>
                          <a:effectLst/>
                          <a:latin typeface="Calibri" panose="020F0502020204030204" pitchFamily="34" charset="0"/>
                        </a:rPr>
                        <a:t>   </a:t>
                      </a:r>
                      <a:r>
                        <a:rPr lang="en-US" sz="1800" kern="1200" dirty="0">
                          <a:solidFill>
                            <a:schemeClr val="dk1"/>
                          </a:solidFill>
                          <a:latin typeface="+mn-lt"/>
                          <a:ea typeface="+mn-ea"/>
                          <a:cs typeface="+mn-cs"/>
                        </a:rPr>
                        <a:t>giftofzeal22</a:t>
                      </a:r>
                    </a:p>
                  </a:txBody>
                  <a:tcPr marL="9525" marR="9525" marT="9525" marB="0" anchor="b"/>
                </a:tc>
                <a:extLst>
                  <a:ext uri="{0D108BD9-81ED-4DB2-BD59-A6C34878D82A}">
                    <a16:rowId xmlns:a16="http://schemas.microsoft.com/office/drawing/2014/main" val="1603957840"/>
                  </a:ext>
                </a:extLst>
              </a:tr>
            </a:tbl>
          </a:graphicData>
        </a:graphic>
      </p:graphicFrame>
      <p:graphicFrame>
        <p:nvGraphicFramePr>
          <p:cNvPr id="9" name="Table 8">
            <a:extLst>
              <a:ext uri="{FF2B5EF4-FFF2-40B4-BE49-F238E27FC236}">
                <a16:creationId xmlns:a16="http://schemas.microsoft.com/office/drawing/2014/main" id="{FCBB67A1-1C9F-6E4A-8984-AEAD0D7B8195}"/>
              </a:ext>
            </a:extLst>
          </p:cNvPr>
          <p:cNvGraphicFramePr>
            <a:graphicFrameLocks noGrp="1"/>
          </p:cNvGraphicFramePr>
          <p:nvPr>
            <p:extLst>
              <p:ext uri="{D42A27DB-BD31-4B8C-83A1-F6EECF244321}">
                <p14:modId xmlns:p14="http://schemas.microsoft.com/office/powerpoint/2010/main" val="4059451499"/>
              </p:ext>
            </p:extLst>
          </p:nvPr>
        </p:nvGraphicFramePr>
        <p:xfrm>
          <a:off x="3394845" y="3429000"/>
          <a:ext cx="2312275" cy="111252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rgbClr val="FFC000"/>
                    </a:solidFill>
                  </a:tcPr>
                </a:tc>
                <a:extLst>
                  <a:ext uri="{0D108BD9-81ED-4DB2-BD59-A6C34878D82A}">
                    <a16:rowId xmlns:a16="http://schemas.microsoft.com/office/drawing/2014/main" val="1648312058"/>
                  </a:ext>
                </a:extLst>
              </a:tr>
              <a:tr h="370840">
                <a:tc>
                  <a:txBody>
                    <a:bodyPr/>
                    <a:lstStyle/>
                    <a:p>
                      <a:r>
                        <a:rPr lang="en-US" dirty="0" err="1"/>
                        <a:t>MMPconnect</a:t>
                      </a:r>
                      <a:endParaRPr lang="en-US" dirty="0"/>
                    </a:p>
                  </a:txBody>
                  <a:tcPr/>
                </a:tc>
                <a:extLst>
                  <a:ext uri="{0D108BD9-81ED-4DB2-BD59-A6C34878D82A}">
                    <a16:rowId xmlns:a16="http://schemas.microsoft.com/office/drawing/2014/main" val="2273317714"/>
                  </a:ext>
                </a:extLst>
              </a:tr>
              <a:tr h="370840">
                <a:tc>
                  <a:txBody>
                    <a:bodyPr/>
                    <a:lstStyle/>
                    <a:p>
                      <a:r>
                        <a:rPr lang="en-US" dirty="0" err="1"/>
                        <a:t>MMPconnection</a:t>
                      </a:r>
                      <a:endParaRPr lang="en-US" dirty="0"/>
                    </a:p>
                  </a:txBody>
                  <a:tcPr/>
                </a:tc>
                <a:extLst>
                  <a:ext uri="{0D108BD9-81ED-4DB2-BD59-A6C34878D82A}">
                    <a16:rowId xmlns:a16="http://schemas.microsoft.com/office/drawing/2014/main" val="1751346100"/>
                  </a:ext>
                </a:extLst>
              </a:tr>
            </a:tbl>
          </a:graphicData>
        </a:graphic>
      </p:graphicFrame>
      <p:graphicFrame>
        <p:nvGraphicFramePr>
          <p:cNvPr id="11" name="Table 10">
            <a:extLst>
              <a:ext uri="{FF2B5EF4-FFF2-40B4-BE49-F238E27FC236}">
                <a16:creationId xmlns:a16="http://schemas.microsoft.com/office/drawing/2014/main" id="{41881344-3E35-9F46-9559-5155A42FF904}"/>
              </a:ext>
            </a:extLst>
          </p:cNvPr>
          <p:cNvGraphicFramePr>
            <a:graphicFrameLocks noGrp="1"/>
          </p:cNvGraphicFramePr>
          <p:nvPr>
            <p:extLst>
              <p:ext uri="{D42A27DB-BD31-4B8C-83A1-F6EECF244321}">
                <p14:modId xmlns:p14="http://schemas.microsoft.com/office/powerpoint/2010/main" val="2946601223"/>
              </p:ext>
            </p:extLst>
          </p:nvPr>
        </p:nvGraphicFramePr>
        <p:xfrm>
          <a:off x="6096000" y="3436883"/>
          <a:ext cx="2312275" cy="111252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rgbClr val="A8FFF0"/>
                    </a:solidFill>
                  </a:tcPr>
                </a:tc>
                <a:extLst>
                  <a:ext uri="{0D108BD9-81ED-4DB2-BD59-A6C34878D82A}">
                    <a16:rowId xmlns:a16="http://schemas.microsoft.com/office/drawing/2014/main" val="1648312058"/>
                  </a:ext>
                </a:extLst>
              </a:tr>
              <a:tr h="370840">
                <a:tc>
                  <a:txBody>
                    <a:bodyPr/>
                    <a:lstStyle/>
                    <a:p>
                      <a:r>
                        <a:rPr lang="en-US" dirty="0" err="1"/>
                        <a:t>sanzidaCom</a:t>
                      </a:r>
                      <a:endParaRPr lang="en-US" dirty="0"/>
                    </a:p>
                  </a:txBody>
                  <a:tcPr/>
                </a:tc>
                <a:extLst>
                  <a:ext uri="{0D108BD9-81ED-4DB2-BD59-A6C34878D82A}">
                    <a16:rowId xmlns:a16="http://schemas.microsoft.com/office/drawing/2014/main" val="2273317714"/>
                  </a:ext>
                </a:extLst>
              </a:tr>
              <a:tr h="370840">
                <a:tc>
                  <a:txBody>
                    <a:bodyPr/>
                    <a:lstStyle/>
                    <a:p>
                      <a:r>
                        <a:rPr lang="en-US" dirty="0" err="1"/>
                        <a:t>SultanBoxCom</a:t>
                      </a:r>
                      <a:endParaRPr lang="en-US" dirty="0"/>
                    </a:p>
                  </a:txBody>
                  <a:tcPr/>
                </a:tc>
                <a:extLst>
                  <a:ext uri="{0D108BD9-81ED-4DB2-BD59-A6C34878D82A}">
                    <a16:rowId xmlns:a16="http://schemas.microsoft.com/office/drawing/2014/main" val="1751346100"/>
                  </a:ext>
                </a:extLst>
              </a:tr>
            </a:tbl>
          </a:graphicData>
        </a:graphic>
      </p:graphicFrame>
      <p:graphicFrame>
        <p:nvGraphicFramePr>
          <p:cNvPr id="12" name="Table 11">
            <a:extLst>
              <a:ext uri="{FF2B5EF4-FFF2-40B4-BE49-F238E27FC236}">
                <a16:creationId xmlns:a16="http://schemas.microsoft.com/office/drawing/2014/main" id="{6C32CEF4-D48F-2049-87BA-9934064F8D73}"/>
              </a:ext>
            </a:extLst>
          </p:cNvPr>
          <p:cNvGraphicFramePr>
            <a:graphicFrameLocks noGrp="1"/>
          </p:cNvGraphicFramePr>
          <p:nvPr>
            <p:extLst>
              <p:ext uri="{D42A27DB-BD31-4B8C-83A1-F6EECF244321}">
                <p14:modId xmlns:p14="http://schemas.microsoft.com/office/powerpoint/2010/main" val="1373599514"/>
              </p:ext>
            </p:extLst>
          </p:nvPr>
        </p:nvGraphicFramePr>
        <p:xfrm>
          <a:off x="8826061" y="3444766"/>
          <a:ext cx="2312275" cy="148336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chemeClr val="accent3">
                        <a:lumMod val="40000"/>
                        <a:lumOff val="60000"/>
                      </a:schemeClr>
                    </a:solidFill>
                  </a:tcPr>
                </a:tc>
                <a:extLst>
                  <a:ext uri="{0D108BD9-81ED-4DB2-BD59-A6C34878D82A}">
                    <a16:rowId xmlns:a16="http://schemas.microsoft.com/office/drawing/2014/main" val="1648312058"/>
                  </a:ext>
                </a:extLst>
              </a:tr>
              <a:tr h="370840">
                <a:tc>
                  <a:txBody>
                    <a:bodyPr/>
                    <a:lstStyle/>
                    <a:p>
                      <a:r>
                        <a:rPr lang="en-US" dirty="0" err="1"/>
                        <a:t>DrugDiscoveryLR</a:t>
                      </a:r>
                      <a:endParaRPr lang="en-US" dirty="0"/>
                    </a:p>
                  </a:txBody>
                  <a:tcPr/>
                </a:tc>
                <a:extLst>
                  <a:ext uri="{0D108BD9-81ED-4DB2-BD59-A6C34878D82A}">
                    <a16:rowId xmlns:a16="http://schemas.microsoft.com/office/drawing/2014/main" val="2273317714"/>
                  </a:ext>
                </a:extLst>
              </a:tr>
              <a:tr h="370840">
                <a:tc>
                  <a:txBody>
                    <a:bodyPr/>
                    <a:lstStyle/>
                    <a:p>
                      <a:r>
                        <a:rPr lang="en-US" dirty="0"/>
                        <a:t>HealthandMed_LR</a:t>
                      </a:r>
                    </a:p>
                  </a:txBody>
                  <a:tcPr/>
                </a:tc>
                <a:extLst>
                  <a:ext uri="{0D108BD9-81ED-4DB2-BD59-A6C34878D82A}">
                    <a16:rowId xmlns:a16="http://schemas.microsoft.com/office/drawing/2014/main" val="1751346100"/>
                  </a:ext>
                </a:extLst>
              </a:tr>
              <a:tr h="370840">
                <a:tc>
                  <a:txBody>
                    <a:bodyPr/>
                    <a:lstStyle/>
                    <a:p>
                      <a:r>
                        <a:rPr lang="en-US" dirty="0" err="1"/>
                        <a:t>CannabisSci_LR</a:t>
                      </a:r>
                      <a:endParaRPr lang="en-US" dirty="0"/>
                    </a:p>
                  </a:txBody>
                  <a:tcPr/>
                </a:tc>
                <a:extLst>
                  <a:ext uri="{0D108BD9-81ED-4DB2-BD59-A6C34878D82A}">
                    <a16:rowId xmlns:a16="http://schemas.microsoft.com/office/drawing/2014/main" val="2324452714"/>
                  </a:ext>
                </a:extLst>
              </a:tr>
            </a:tbl>
          </a:graphicData>
        </a:graphic>
      </p:graphicFrame>
    </p:spTree>
    <p:extLst>
      <p:ext uri="{BB962C8B-B14F-4D97-AF65-F5344CB8AC3E}">
        <p14:creationId xmlns:p14="http://schemas.microsoft.com/office/powerpoint/2010/main" val="1275551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63D9-1C37-42F6-B2AD-84D54002E67C}"/>
              </a:ext>
            </a:extLst>
          </p:cNvPr>
          <p:cNvSpPr>
            <a:spLocks noGrp="1"/>
          </p:cNvSpPr>
          <p:nvPr>
            <p:ph type="title"/>
          </p:nvPr>
        </p:nvSpPr>
        <p:spPr>
          <a:xfrm>
            <a:off x="1141883" y="1260389"/>
            <a:ext cx="6704658" cy="4335616"/>
          </a:xfrm>
        </p:spPr>
        <p:txBody>
          <a:bodyPr vert="horz" lIns="91440" tIns="45720" rIns="91440" bIns="45720" rtlCol="0" anchor="ctr">
            <a:normAutofit/>
          </a:bodyPr>
          <a:lstStyle/>
          <a:p>
            <a:pPr algn="r"/>
            <a:r>
              <a:rPr lang="en-US" sz="4400" dirty="0">
                <a:solidFill>
                  <a:schemeClr val="tx1"/>
                </a:solidFill>
              </a:rPr>
              <a:t>Tweets content Analysis</a:t>
            </a:r>
          </a:p>
        </p:txBody>
      </p:sp>
      <p:sp>
        <p:nvSpPr>
          <p:cNvPr id="3" name="Text Placeholder 2">
            <a:extLst>
              <a:ext uri="{FF2B5EF4-FFF2-40B4-BE49-F238E27FC236}">
                <a16:creationId xmlns:a16="http://schemas.microsoft.com/office/drawing/2014/main" id="{E1563BE6-F8AE-4318-A56C-8A321699E0E8}"/>
              </a:ext>
            </a:extLst>
          </p:cNvPr>
          <p:cNvSpPr>
            <a:spLocks noGrp="1"/>
          </p:cNvSpPr>
          <p:nvPr>
            <p:ph type="body" idx="1"/>
          </p:nvPr>
        </p:nvSpPr>
        <p:spPr>
          <a:xfrm>
            <a:off x="8413205" y="1260389"/>
            <a:ext cx="2658449" cy="4334006"/>
          </a:xfrm>
        </p:spPr>
        <p:txBody>
          <a:bodyPr vert="horz" lIns="91440" tIns="45720" rIns="91440" bIns="45720" rtlCol="0" anchor="ctr">
            <a:normAutofit/>
          </a:bodyPr>
          <a:lstStyle/>
          <a:p>
            <a:pPr algn="l">
              <a:spcBef>
                <a:spcPts val="0"/>
              </a:spcBef>
              <a:spcAft>
                <a:spcPts val="600"/>
              </a:spcAft>
            </a:pPr>
            <a:r>
              <a:rPr lang="en-US" sz="2000" spc="80"/>
              <a:t>Verified or Unverified content in tweets</a:t>
            </a:r>
          </a:p>
        </p:txBody>
      </p:sp>
    </p:spTree>
    <p:extLst>
      <p:ext uri="{BB962C8B-B14F-4D97-AF65-F5344CB8AC3E}">
        <p14:creationId xmlns:p14="http://schemas.microsoft.com/office/powerpoint/2010/main" val="93852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912-B5F1-DC4C-B90D-57C71BB53402}"/>
              </a:ext>
            </a:extLst>
          </p:cNvPr>
          <p:cNvSpPr>
            <a:spLocks noGrp="1"/>
          </p:cNvSpPr>
          <p:nvPr>
            <p:ph type="ctrTitle"/>
          </p:nvPr>
        </p:nvSpPr>
        <p:spPr>
          <a:xfrm>
            <a:off x="757238" y="385764"/>
            <a:ext cx="10629900" cy="879798"/>
          </a:xfrm>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3AC7CB4C-3113-FE44-906F-89E02B1379BD}"/>
              </a:ext>
            </a:extLst>
          </p:cNvPr>
          <p:cNvSpPr>
            <a:spLocks noGrp="1"/>
          </p:cNvSpPr>
          <p:nvPr>
            <p:ph type="subTitle" idx="1"/>
          </p:nvPr>
        </p:nvSpPr>
        <p:spPr>
          <a:xfrm>
            <a:off x="4226769" y="1800808"/>
            <a:ext cx="7632440" cy="4926563"/>
          </a:xfrm>
        </p:spPr>
        <p:txBody>
          <a:bodyPr>
            <a:normAutofit/>
          </a:bodyPr>
          <a:lstStyle/>
          <a:p>
            <a:pPr algn="l"/>
            <a:r>
              <a:rPr lang="en-US" sz="2800" u="sng" dirty="0"/>
              <a:t>Primary objective(content analysis)</a:t>
            </a:r>
            <a:r>
              <a:rPr lang="en-US" sz="2600" dirty="0"/>
              <a:t>:</a:t>
            </a:r>
          </a:p>
          <a:p>
            <a:pPr marL="457200" indent="-457200" algn="l">
              <a:buFont typeface="Arial" panose="020B0604020202020204" pitchFamily="34" charset="0"/>
              <a:buChar char="•"/>
            </a:pPr>
            <a:r>
              <a:rPr lang="en-US" sz="2600" dirty="0"/>
              <a:t>To identify verified/unverified facts regarding the use of cannabis for medicinal purposes on Twitter.</a:t>
            </a:r>
          </a:p>
          <a:p>
            <a:pPr algn="l"/>
            <a:endParaRPr lang="en-US" sz="1500" dirty="0"/>
          </a:p>
          <a:p>
            <a:pPr algn="l"/>
            <a:r>
              <a:rPr lang="en-US" sz="2800" u="sng" dirty="0"/>
              <a:t>Secondary objectives(</a:t>
            </a:r>
            <a:r>
              <a:rPr lang="en-US" sz="2800" u="sng"/>
              <a:t>source analysis)</a:t>
            </a:r>
            <a:r>
              <a:rPr lang="en-US" sz="2600"/>
              <a:t>:</a:t>
            </a:r>
            <a:endParaRPr lang="en-US" sz="2600" dirty="0"/>
          </a:p>
          <a:p>
            <a:pPr marL="457200" indent="-457200" algn="l">
              <a:buFont typeface="Arial" panose="020B0604020202020204" pitchFamily="34" charset="0"/>
              <a:buChar char="•"/>
            </a:pPr>
            <a:r>
              <a:rPr lang="en-US" sz="2600" dirty="0"/>
              <a:t>Classify tweets generated by social bots versus those from non-bot accounts </a:t>
            </a:r>
          </a:p>
          <a:p>
            <a:pPr marL="457200" indent="-457200" algn="l">
              <a:buFont typeface="Arial" panose="020B0604020202020204" pitchFamily="34" charset="0"/>
              <a:buChar char="•"/>
            </a:pPr>
            <a:r>
              <a:rPr lang="en-US" sz="2600" dirty="0"/>
              <a:t>Identify behavior of bots making health claims about Cannabis</a:t>
            </a:r>
          </a:p>
          <a:p>
            <a:pPr marL="457200" indent="-457200" algn="l">
              <a:buFont typeface="Arial" panose="020B0604020202020204" pitchFamily="34" charset="0"/>
              <a:buChar char="•"/>
            </a:pPr>
            <a:endParaRPr lang="en-US" sz="2600" dirty="0"/>
          </a:p>
          <a:p>
            <a:pPr marL="457200" indent="-457200" algn="l">
              <a:buFont typeface="Arial" panose="020B0604020202020204" pitchFamily="34" charset="0"/>
              <a:buChar char="•"/>
            </a:pPr>
            <a:endParaRPr lang="en-US" sz="2600" dirty="0"/>
          </a:p>
          <a:p>
            <a:pPr marL="457200" indent="-457200" algn="l">
              <a:buFont typeface="Arial" panose="020B0604020202020204" pitchFamily="34" charset="0"/>
              <a:buChar char="•"/>
            </a:pPr>
            <a:endParaRPr lang="en-US" sz="2600" dirty="0"/>
          </a:p>
        </p:txBody>
      </p:sp>
      <p:pic>
        <p:nvPicPr>
          <p:cNvPr id="6" name="Picture 5">
            <a:extLst>
              <a:ext uri="{FF2B5EF4-FFF2-40B4-BE49-F238E27FC236}">
                <a16:creationId xmlns:a16="http://schemas.microsoft.com/office/drawing/2014/main" id="{20742B41-8A8C-F346-85C0-237D441288A6}"/>
              </a:ext>
            </a:extLst>
          </p:cNvPr>
          <p:cNvPicPr>
            <a:picLocks noChangeAspect="1"/>
          </p:cNvPicPr>
          <p:nvPr/>
        </p:nvPicPr>
        <p:blipFill>
          <a:blip r:embed="rId2"/>
          <a:stretch>
            <a:fillRect/>
          </a:stretch>
        </p:blipFill>
        <p:spPr>
          <a:xfrm>
            <a:off x="757239" y="2291880"/>
            <a:ext cx="2975006" cy="2690812"/>
          </a:xfrm>
          <a:prstGeom prst="rect">
            <a:avLst/>
          </a:prstGeom>
        </p:spPr>
      </p:pic>
    </p:spTree>
    <p:extLst>
      <p:ext uri="{BB962C8B-B14F-4D97-AF65-F5344CB8AC3E}">
        <p14:creationId xmlns:p14="http://schemas.microsoft.com/office/powerpoint/2010/main" val="228354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B834-78D1-4BC7-8B3B-10D967B51C43}"/>
              </a:ext>
            </a:extLst>
          </p:cNvPr>
          <p:cNvSpPr>
            <a:spLocks noGrp="1"/>
          </p:cNvSpPr>
          <p:nvPr>
            <p:ph type="title"/>
          </p:nvPr>
        </p:nvSpPr>
        <p:spPr>
          <a:xfrm>
            <a:off x="573409" y="559477"/>
            <a:ext cx="3765200" cy="5709931"/>
          </a:xfrm>
        </p:spPr>
        <p:txBody>
          <a:bodyPr>
            <a:normAutofit/>
          </a:bodyPr>
          <a:lstStyle/>
          <a:p>
            <a:pPr algn="ctr"/>
            <a:r>
              <a:rPr lang="en-US" dirty="0"/>
              <a:t>Tweets content analysis</a:t>
            </a:r>
            <a:endParaRPr lang="en-US"/>
          </a:p>
        </p:txBody>
      </p:sp>
      <p:graphicFrame>
        <p:nvGraphicFramePr>
          <p:cNvPr id="5" name="Content Placeholder 2">
            <a:extLst>
              <a:ext uri="{FF2B5EF4-FFF2-40B4-BE49-F238E27FC236}">
                <a16:creationId xmlns:a16="http://schemas.microsoft.com/office/drawing/2014/main" id="{8312203E-71DF-4929-9BF8-C771C9BF0D35}"/>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239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1AA548F-5995-45A3-824C-526D7BEC6822}"/>
              </a:ext>
            </a:extLst>
          </p:cNvPr>
          <p:cNvSpPr>
            <a:spLocks noGrp="1"/>
          </p:cNvSpPr>
          <p:nvPr>
            <p:ph type="title"/>
          </p:nvPr>
        </p:nvSpPr>
        <p:spPr>
          <a:xfrm>
            <a:off x="1117423" y="1609853"/>
            <a:ext cx="3971932" cy="3685032"/>
          </a:xfrm>
          <a:prstGeom prst="ellipse">
            <a:avLst/>
          </a:prstGeom>
          <a:solidFill>
            <a:schemeClr val="accent2">
              <a:lumMod val="75000"/>
            </a:schemeClr>
          </a:solidFill>
          <a:ln>
            <a:noFill/>
          </a:ln>
        </p:spPr>
        <p:txBody>
          <a:bodyPr>
            <a:normAutofit fontScale="90000"/>
          </a:bodyPr>
          <a:lstStyle/>
          <a:p>
            <a:r>
              <a:rPr lang="en-US" sz="3000" dirty="0">
                <a:solidFill>
                  <a:srgbClr val="FFFFFF"/>
                </a:solidFill>
              </a:rPr>
              <a:t>Verified Medical facts </a:t>
            </a:r>
            <a:r>
              <a:rPr lang="en-US" sz="3000" b="1" dirty="0">
                <a:solidFill>
                  <a:srgbClr val="FFFFFF"/>
                </a:solidFill>
              </a:rPr>
              <a:t>how did we choose!</a:t>
            </a:r>
          </a:p>
        </p:txBody>
      </p:sp>
      <p:sp>
        <p:nvSpPr>
          <p:cNvPr id="7" name="Content Placeholder 2">
            <a:extLst>
              <a:ext uri="{FF2B5EF4-FFF2-40B4-BE49-F238E27FC236}">
                <a16:creationId xmlns:a16="http://schemas.microsoft.com/office/drawing/2014/main" id="{D76759A6-5D49-4018-8D9C-A1B64FB3EDD4}"/>
              </a:ext>
            </a:extLst>
          </p:cNvPr>
          <p:cNvSpPr>
            <a:spLocks noGrp="1"/>
          </p:cNvSpPr>
          <p:nvPr>
            <p:ph idx="1"/>
          </p:nvPr>
        </p:nvSpPr>
        <p:spPr>
          <a:xfrm>
            <a:off x="5089355" y="209550"/>
            <a:ext cx="6269524" cy="6429375"/>
          </a:xfrm>
        </p:spPr>
        <p:txBody>
          <a:bodyPr anchor="ctr">
            <a:normAutofit/>
          </a:bodyPr>
          <a:lstStyle/>
          <a:p>
            <a:r>
              <a:rPr lang="en-US" dirty="0"/>
              <a:t>Although it is important to note Cannabis potential medicinal benefits, many claims still lack proper medical investigation. </a:t>
            </a:r>
          </a:p>
          <a:p>
            <a:r>
              <a:rPr lang="en-US" dirty="0"/>
              <a:t>A lot of published studies in this regard are lacking randomized controlled trials (RCTs) to prove their claims.</a:t>
            </a:r>
          </a:p>
          <a:p>
            <a:endParaRPr lang="en-US" dirty="0"/>
          </a:p>
          <a:p>
            <a:r>
              <a:rPr lang="en-US" b="1" dirty="0">
                <a:highlight>
                  <a:srgbClr val="C0C0C0"/>
                </a:highlight>
              </a:rPr>
              <a:t>We have based our selection of medically proven facts about Cannabis based on the following :</a:t>
            </a:r>
          </a:p>
          <a:p>
            <a:r>
              <a:rPr lang="en-US" dirty="0">
                <a:solidFill>
                  <a:schemeClr val="tx1">
                    <a:lumMod val="95000"/>
                    <a:lumOff val="5000"/>
                  </a:schemeClr>
                </a:solidFill>
              </a:rPr>
              <a:t>Diseases proven to benefit from </a:t>
            </a:r>
            <a:r>
              <a:rPr lang="en-US" dirty="0"/>
              <a:t>cannabinoids</a:t>
            </a:r>
            <a:r>
              <a:rPr lang="en-US" dirty="0">
                <a:solidFill>
                  <a:schemeClr val="tx1">
                    <a:lumMod val="95000"/>
                    <a:lumOff val="5000"/>
                  </a:schemeClr>
                </a:solidFill>
              </a:rPr>
              <a:t> based on RCTs, double blinded trials.</a:t>
            </a:r>
          </a:p>
          <a:p>
            <a:r>
              <a:rPr lang="en-US" dirty="0"/>
              <a:t>FDA approved medicinal cannabinoids.</a:t>
            </a:r>
          </a:p>
          <a:p>
            <a:r>
              <a:rPr lang="en-US" dirty="0"/>
              <a:t>Research results from National Institute of Health (NIH)</a:t>
            </a:r>
          </a:p>
        </p:txBody>
      </p:sp>
    </p:spTree>
    <p:extLst>
      <p:ext uri="{BB962C8B-B14F-4D97-AF65-F5344CB8AC3E}">
        <p14:creationId xmlns:p14="http://schemas.microsoft.com/office/powerpoint/2010/main" val="1136398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1D9A-1CBE-4C2B-8DF3-893050D34902}"/>
              </a:ext>
            </a:extLst>
          </p:cNvPr>
          <p:cNvSpPr>
            <a:spLocks noGrp="1"/>
          </p:cNvSpPr>
          <p:nvPr>
            <p:ph type="title"/>
          </p:nvPr>
        </p:nvSpPr>
        <p:spPr>
          <a:xfrm>
            <a:off x="804672" y="149290"/>
            <a:ext cx="3412765" cy="1548881"/>
          </a:xfrm>
        </p:spPr>
        <p:txBody>
          <a:bodyPr>
            <a:normAutofit fontScale="90000"/>
          </a:bodyPr>
          <a:lstStyle/>
          <a:p>
            <a:r>
              <a:rPr lang="en-US" dirty="0"/>
              <a:t>Facts sheet used in our project to Classify tweets</a:t>
            </a:r>
          </a:p>
        </p:txBody>
      </p:sp>
      <p:sp>
        <p:nvSpPr>
          <p:cNvPr id="3" name="Content Placeholder 2">
            <a:extLst>
              <a:ext uri="{FF2B5EF4-FFF2-40B4-BE49-F238E27FC236}">
                <a16:creationId xmlns:a16="http://schemas.microsoft.com/office/drawing/2014/main" id="{8A02F12A-9B73-41A2-AD18-33A5C6C29E97}"/>
              </a:ext>
            </a:extLst>
          </p:cNvPr>
          <p:cNvSpPr>
            <a:spLocks noGrp="1"/>
          </p:cNvSpPr>
          <p:nvPr>
            <p:ph idx="1"/>
          </p:nvPr>
        </p:nvSpPr>
        <p:spPr>
          <a:xfrm>
            <a:off x="705986" y="1899856"/>
            <a:ext cx="3610136" cy="4370314"/>
          </a:xfrm>
        </p:spPr>
        <p:txBody>
          <a:bodyPr>
            <a:normAutofit lnSpcReduction="10000"/>
          </a:bodyPr>
          <a:lstStyle/>
          <a:p>
            <a:r>
              <a:rPr lang="en-US" sz="2000" dirty="0"/>
              <a:t>We have collected our data in a spreadsheet with following verified facts.</a:t>
            </a:r>
          </a:p>
          <a:p>
            <a:pPr marL="0" indent="0">
              <a:buNone/>
            </a:pPr>
            <a:endParaRPr lang="en-US" sz="400" dirty="0"/>
          </a:p>
          <a:p>
            <a:r>
              <a:rPr lang="en-US" sz="2000" dirty="0"/>
              <a:t>If the tweet mentions any of the following Medical claim about using Cannabis it will be classifying tweet as “</a:t>
            </a:r>
            <a:r>
              <a:rPr lang="en-US" sz="2000" u="sng" dirty="0"/>
              <a:t>Fact</a:t>
            </a:r>
            <a:r>
              <a:rPr lang="en-US" sz="2000" dirty="0"/>
              <a:t>”. </a:t>
            </a:r>
          </a:p>
          <a:p>
            <a:endParaRPr lang="en-US" sz="400" dirty="0"/>
          </a:p>
          <a:p>
            <a:r>
              <a:rPr lang="en-US" sz="2000" dirty="0"/>
              <a:t>Any tweet that mentions medical claim about using Cannabis other than following facts list will be classified as “Unverified Fact”.</a:t>
            </a:r>
          </a:p>
        </p:txBody>
      </p:sp>
      <p:sp>
        <p:nvSpPr>
          <p:cNvPr id="9" name="Rectangle 8">
            <a:extLst>
              <a:ext uri="{FF2B5EF4-FFF2-40B4-BE49-F238E27FC236}">
                <a16:creationId xmlns:a16="http://schemas.microsoft.com/office/drawing/2014/main" id="{3BBEBD03-E4CE-4B72-8DF2-6E737BDDF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77221359-7E5B-428B-8817-A7C510427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C86C1876-D01C-44BB-9D71-B80A1914F0C1}"/>
              </a:ext>
            </a:extLst>
          </p:cNvPr>
          <p:cNvPicPr>
            <a:picLocks noChangeAspect="1"/>
          </p:cNvPicPr>
          <p:nvPr/>
        </p:nvPicPr>
        <p:blipFill>
          <a:blip r:embed="rId2"/>
          <a:stretch>
            <a:fillRect/>
          </a:stretch>
        </p:blipFill>
        <p:spPr>
          <a:xfrm>
            <a:off x="5215812" y="1564852"/>
            <a:ext cx="5834618" cy="3736238"/>
          </a:xfrm>
          <a:prstGeom prst="rect">
            <a:avLst/>
          </a:prstGeom>
        </p:spPr>
      </p:pic>
    </p:spTree>
    <p:extLst>
      <p:ext uri="{BB962C8B-B14F-4D97-AF65-F5344CB8AC3E}">
        <p14:creationId xmlns:p14="http://schemas.microsoft.com/office/powerpoint/2010/main" val="397024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0A98-A072-4EA3-B643-525DE44E9CA1}"/>
              </a:ext>
            </a:extLst>
          </p:cNvPr>
          <p:cNvSpPr>
            <a:spLocks noGrp="1"/>
          </p:cNvSpPr>
          <p:nvPr>
            <p:ph type="title"/>
          </p:nvPr>
        </p:nvSpPr>
        <p:spPr>
          <a:xfrm>
            <a:off x="1175512" y="870132"/>
            <a:ext cx="9792208" cy="1527078"/>
          </a:xfrm>
        </p:spPr>
        <p:txBody>
          <a:bodyPr>
            <a:normAutofit/>
          </a:bodyPr>
          <a:lstStyle/>
          <a:p>
            <a:r>
              <a:rPr lang="en-IN"/>
              <a:t>Algorithm for classifying tweets- </a:t>
            </a:r>
            <a:br>
              <a:rPr lang="en-IN"/>
            </a:br>
            <a:r>
              <a:rPr lang="en-IN"/>
              <a:t>Facts or Misinformation</a:t>
            </a:r>
          </a:p>
        </p:txBody>
      </p:sp>
      <p:sp>
        <p:nvSpPr>
          <p:cNvPr id="3" name="Content Placeholder 2">
            <a:extLst>
              <a:ext uri="{FF2B5EF4-FFF2-40B4-BE49-F238E27FC236}">
                <a16:creationId xmlns:a16="http://schemas.microsoft.com/office/drawing/2014/main" id="{7B39249A-D8B4-4A81-9DBF-05D57CDB3F39}"/>
              </a:ext>
            </a:extLst>
          </p:cNvPr>
          <p:cNvSpPr>
            <a:spLocks noGrp="1"/>
          </p:cNvSpPr>
          <p:nvPr>
            <p:ph idx="1"/>
          </p:nvPr>
        </p:nvSpPr>
        <p:spPr>
          <a:xfrm>
            <a:off x="485775" y="2557848"/>
            <a:ext cx="11220450" cy="3862001"/>
          </a:xfrm>
        </p:spPr>
        <p:txBody>
          <a:bodyPr>
            <a:normAutofit/>
          </a:bodyPr>
          <a:lstStyle/>
          <a:p>
            <a:pPr>
              <a:lnSpc>
                <a:spcPct val="90000"/>
              </a:lnSpc>
              <a:buClrTx/>
            </a:pPr>
            <a:r>
              <a:rPr lang="en-IN" sz="1600" b="1" dirty="0"/>
              <a:t>Filtered 2587 tweets </a:t>
            </a:r>
            <a:r>
              <a:rPr lang="en-IN" sz="1600" dirty="0"/>
              <a:t>mentioning medical claims of using Cannabis were filtered using our 3 Bag of Words.</a:t>
            </a:r>
          </a:p>
          <a:p>
            <a:pPr>
              <a:lnSpc>
                <a:spcPct val="90000"/>
              </a:lnSpc>
              <a:buClrTx/>
            </a:pPr>
            <a:r>
              <a:rPr lang="en-IN" sz="1600" b="1" dirty="0"/>
              <a:t>Algorithm</a:t>
            </a:r>
            <a:r>
              <a:rPr lang="en-IN" sz="1600" dirty="0"/>
              <a:t> is built using Bag of Words approach to classify medical claim tweets into Facts and Misinformation.</a:t>
            </a:r>
          </a:p>
          <a:p>
            <a:pPr>
              <a:lnSpc>
                <a:spcPct val="90000"/>
              </a:lnSpc>
              <a:buClrTx/>
            </a:pPr>
            <a:endParaRPr lang="en-IN" sz="1600" dirty="0"/>
          </a:p>
          <a:p>
            <a:pPr>
              <a:lnSpc>
                <a:spcPct val="90000"/>
              </a:lnSpc>
              <a:buClrTx/>
            </a:pPr>
            <a:r>
              <a:rPr lang="en-IN" sz="1600" b="1" dirty="0"/>
              <a:t>Algorithm</a:t>
            </a:r>
            <a:r>
              <a:rPr lang="en-IN" sz="1600" dirty="0"/>
              <a:t> checks if one of the Medical Condition from Facts sheet appear in the tweet:</a:t>
            </a:r>
          </a:p>
          <a:p>
            <a:pPr>
              <a:lnSpc>
                <a:spcPct val="90000"/>
              </a:lnSpc>
              <a:buClrTx/>
              <a:buFont typeface="Wingdings" panose="05000000000000000000" pitchFamily="2" charset="2"/>
              <a:buChar char="ü"/>
            </a:pPr>
            <a:r>
              <a:rPr lang="en-IN" sz="1600" dirty="0"/>
              <a:t> If Medical Condition from Fact sheet appears it will check for the corresponding Verified Effect of that Medical condition in the same tweet and classify the tweet as </a:t>
            </a:r>
            <a:r>
              <a:rPr lang="en-IN" sz="1600" b="1" dirty="0"/>
              <a:t>“Fact” </a:t>
            </a:r>
            <a:r>
              <a:rPr lang="en-IN" sz="1600" dirty="0"/>
              <a:t>if the Verified effect is present.</a:t>
            </a:r>
          </a:p>
          <a:p>
            <a:pPr>
              <a:lnSpc>
                <a:spcPct val="90000"/>
              </a:lnSpc>
              <a:buClrTx/>
              <a:buFont typeface="Wingdings" panose="05000000000000000000" pitchFamily="2" charset="2"/>
              <a:buChar char="ü"/>
            </a:pPr>
            <a:r>
              <a:rPr lang="en-IN" sz="1600" dirty="0"/>
              <a:t>   If any Medical condition or Verified Effect other than one listed in Facts sheet is present in tweet it will classify the tweet as “</a:t>
            </a:r>
            <a:r>
              <a:rPr lang="en-IN" sz="1600" b="1" dirty="0"/>
              <a:t>Misinformation”</a:t>
            </a:r>
          </a:p>
          <a:p>
            <a:pPr marL="0" indent="0">
              <a:lnSpc>
                <a:spcPct val="90000"/>
              </a:lnSpc>
              <a:buClrTx/>
              <a:buNone/>
            </a:pPr>
            <a:endParaRPr lang="en-IN" sz="1600" dirty="0"/>
          </a:p>
          <a:p>
            <a:pPr>
              <a:lnSpc>
                <a:spcPct val="90000"/>
              </a:lnSpc>
              <a:buClrTx/>
            </a:pPr>
            <a:r>
              <a:rPr lang="en-IN" sz="1600" b="1" dirty="0"/>
              <a:t>30 Tweets out of 2587 Tweets </a:t>
            </a:r>
            <a:r>
              <a:rPr lang="en-IN" sz="1600" dirty="0"/>
              <a:t>were classified as Facts.</a:t>
            </a:r>
          </a:p>
          <a:p>
            <a:pPr>
              <a:lnSpc>
                <a:spcPct val="90000"/>
              </a:lnSpc>
              <a:buClrTx/>
            </a:pPr>
            <a:r>
              <a:rPr lang="en-IN" sz="1600" b="1" dirty="0"/>
              <a:t>Most factual tweets </a:t>
            </a:r>
            <a:r>
              <a:rPr lang="en-IN" sz="1600" dirty="0"/>
              <a:t>were about how marijuana helps with symptoms of cancer and chemotherapy.</a:t>
            </a:r>
          </a:p>
          <a:p>
            <a:pPr marL="0" indent="0">
              <a:lnSpc>
                <a:spcPct val="90000"/>
              </a:lnSpc>
              <a:buClrTx/>
              <a:buNone/>
            </a:pPr>
            <a:endParaRPr lang="en-IN" sz="1400" dirty="0"/>
          </a:p>
        </p:txBody>
      </p:sp>
    </p:spTree>
    <p:extLst>
      <p:ext uri="{BB962C8B-B14F-4D97-AF65-F5344CB8AC3E}">
        <p14:creationId xmlns:p14="http://schemas.microsoft.com/office/powerpoint/2010/main" val="163274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0A98-A072-4EA3-B643-525DE44E9CA1}"/>
              </a:ext>
            </a:extLst>
          </p:cNvPr>
          <p:cNvSpPr>
            <a:spLocks noGrp="1"/>
          </p:cNvSpPr>
          <p:nvPr>
            <p:ph type="title"/>
          </p:nvPr>
        </p:nvSpPr>
        <p:spPr>
          <a:xfrm>
            <a:off x="573409" y="559477"/>
            <a:ext cx="3765200" cy="5709931"/>
          </a:xfrm>
        </p:spPr>
        <p:txBody>
          <a:bodyPr>
            <a:normAutofit/>
          </a:bodyPr>
          <a:lstStyle/>
          <a:p>
            <a:pPr algn="ctr"/>
            <a:r>
              <a:rPr lang="en-IN" sz="1800" dirty="0"/>
              <a:t>A demonstration on how the Algorithm classifies tweets!</a:t>
            </a:r>
          </a:p>
        </p:txBody>
      </p:sp>
      <p:graphicFrame>
        <p:nvGraphicFramePr>
          <p:cNvPr id="26" name="Content Placeholder 2">
            <a:extLst>
              <a:ext uri="{FF2B5EF4-FFF2-40B4-BE49-F238E27FC236}">
                <a16:creationId xmlns:a16="http://schemas.microsoft.com/office/drawing/2014/main" id="{A6098EB9-9B8A-48AF-BF6C-416E047BA2BF}"/>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37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0A98-A072-4EA3-B643-525DE44E9CA1}"/>
              </a:ext>
            </a:extLst>
          </p:cNvPr>
          <p:cNvSpPr>
            <a:spLocks noGrp="1"/>
          </p:cNvSpPr>
          <p:nvPr>
            <p:ph type="title"/>
          </p:nvPr>
        </p:nvSpPr>
        <p:spPr>
          <a:xfrm>
            <a:off x="2231136" y="138635"/>
            <a:ext cx="7729728" cy="1188720"/>
          </a:xfrm>
        </p:spPr>
        <p:txBody>
          <a:bodyPr/>
          <a:lstStyle/>
          <a:p>
            <a:r>
              <a:rPr lang="en-IN" dirty="0"/>
              <a:t>Tweets classified as facts by algorithm</a:t>
            </a:r>
          </a:p>
        </p:txBody>
      </p:sp>
      <p:graphicFrame>
        <p:nvGraphicFramePr>
          <p:cNvPr id="6" name="Table 6">
            <a:extLst>
              <a:ext uri="{FF2B5EF4-FFF2-40B4-BE49-F238E27FC236}">
                <a16:creationId xmlns:a16="http://schemas.microsoft.com/office/drawing/2014/main" id="{2CD0B434-6FFE-4543-BA97-68F21A25C75F}"/>
              </a:ext>
            </a:extLst>
          </p:cNvPr>
          <p:cNvGraphicFramePr>
            <a:graphicFrameLocks noGrp="1"/>
          </p:cNvGraphicFramePr>
          <p:nvPr>
            <p:ph idx="1"/>
          </p:nvPr>
        </p:nvGraphicFramePr>
        <p:xfrm>
          <a:off x="0" y="1556074"/>
          <a:ext cx="11952515" cy="5127274"/>
        </p:xfrm>
        <a:graphic>
          <a:graphicData uri="http://schemas.openxmlformats.org/drawingml/2006/table">
            <a:tbl>
              <a:tblPr firstRow="1" bandRow="1">
                <a:tableStyleId>{5C22544A-7EE6-4342-B048-85BDC9FD1C3A}</a:tableStyleId>
              </a:tblPr>
              <a:tblGrid>
                <a:gridCol w="10226352">
                  <a:extLst>
                    <a:ext uri="{9D8B030D-6E8A-4147-A177-3AD203B41FA5}">
                      <a16:colId xmlns:a16="http://schemas.microsoft.com/office/drawing/2014/main" val="3567122261"/>
                    </a:ext>
                  </a:extLst>
                </a:gridCol>
                <a:gridCol w="1726163">
                  <a:extLst>
                    <a:ext uri="{9D8B030D-6E8A-4147-A177-3AD203B41FA5}">
                      <a16:colId xmlns:a16="http://schemas.microsoft.com/office/drawing/2014/main" val="176643446"/>
                    </a:ext>
                  </a:extLst>
                </a:gridCol>
              </a:tblGrid>
              <a:tr h="439233">
                <a:tc>
                  <a:txBody>
                    <a:bodyPr/>
                    <a:lstStyle/>
                    <a:p>
                      <a:pPr algn="ctr"/>
                      <a:r>
                        <a:rPr lang="en-US" sz="1700" dirty="0">
                          <a:latin typeface="Calibri" panose="020F0502020204030204" pitchFamily="34" charset="0"/>
                          <a:cs typeface="Calibri" panose="020F0502020204030204" pitchFamily="34" charset="0"/>
                        </a:rPr>
                        <a:t>Cleaned Tweets</a:t>
                      </a:r>
                    </a:p>
                  </a:txBody>
                  <a:tcPr/>
                </a:tc>
                <a:tc>
                  <a:txBody>
                    <a:bodyPr/>
                    <a:lstStyle/>
                    <a:p>
                      <a:pPr algn="ctr"/>
                      <a:r>
                        <a:rPr lang="en-US" sz="1600" dirty="0">
                          <a:latin typeface="Calibri" panose="020F0502020204030204" pitchFamily="34" charset="0"/>
                          <a:cs typeface="Calibri" panose="020F0502020204030204" pitchFamily="34" charset="0"/>
                        </a:rPr>
                        <a:t>Medical Condition</a:t>
                      </a:r>
                    </a:p>
                  </a:txBody>
                  <a:tcPr/>
                </a:tc>
                <a:extLst>
                  <a:ext uri="{0D108BD9-81ED-4DB2-BD59-A6C34878D82A}">
                    <a16:rowId xmlns:a16="http://schemas.microsoft.com/office/drawing/2014/main" val="3690146601"/>
                  </a:ext>
                </a:extLst>
              </a:tr>
              <a:tr h="514444">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i</a:t>
                      </a:r>
                      <a:r>
                        <a:rPr lang="en-US" sz="1400" b="0" i="0" u="none" strike="noStrike" dirty="0">
                          <a:solidFill>
                            <a:srgbClr val="000000"/>
                          </a:solidFill>
                          <a:effectLst/>
                          <a:latin typeface="Calibri" panose="020F0502020204030204" pitchFamily="34" charset="0"/>
                          <a:cs typeface="Calibri" panose="020F0502020204030204" pitchFamily="34" charset="0"/>
                        </a:rPr>
                        <a:t> once was adamant against legalizing until my mom got cancer and only recovered from the pound weight loss with marijuana we tried everything else we could think of marijuana got her gaining again and has since stopped taking it #to #faster than her hair grew back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weight loss Cancer</a:t>
                      </a:r>
                    </a:p>
                  </a:txBody>
                  <a:tcPr marL="7620" marR="7620" marT="7620" marB="0" anchor="b"/>
                </a:tc>
                <a:extLst>
                  <a:ext uri="{0D108BD9-81ED-4DB2-BD59-A6C34878D82A}">
                    <a16:rowId xmlns:a16="http://schemas.microsoft.com/office/drawing/2014/main" val="2869180066"/>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new study reveals main reasons older women with breast cancer use cannabis </a:t>
                      </a:r>
                      <a:r>
                        <a:rPr lang="en-US" sz="1400" b="0" i="0" u="none" strike="noStrike" dirty="0" err="1">
                          <a:solidFill>
                            <a:srgbClr val="000000"/>
                          </a:solidFill>
                          <a:effectLst/>
                          <a:latin typeface="Calibri" panose="020F0502020204030204" pitchFamily="34" charset="0"/>
                          <a:cs typeface="Calibri" panose="020F0502020204030204" pitchFamily="34" charset="0"/>
                        </a:rPr>
                        <a:t>itÃ¢â</a:t>
                      </a:r>
                      <a:r>
                        <a:rPr lang="en-US" sz="1400" b="0" i="0" u="none" strike="noStrike" dirty="0">
                          <a:solidFill>
                            <a:srgbClr val="000000"/>
                          </a:solidFill>
                          <a:effectLst/>
                          <a:latin typeface="Calibri" panose="020F0502020204030204" pitchFamily="34" charset="0"/>
                          <a:cs typeface="Calibri" panose="020F0502020204030204" pitchFamily="34" charset="0"/>
                        </a:rPr>
                        <a:t>‚¬</a:t>
                      </a:r>
                      <a:r>
                        <a:rPr lang="en-US" sz="1400" b="0" i="0" u="none" strike="noStrike" dirty="0" err="1">
                          <a:solidFill>
                            <a:srgbClr val="000000"/>
                          </a:solidFill>
                          <a:effectLst/>
                          <a:latin typeface="Calibri" panose="020F0502020204030204" pitchFamily="34" charset="0"/>
                          <a:cs typeface="Calibri" panose="020F0502020204030204" pitchFamily="34" charset="0"/>
                        </a:rPr>
                        <a:t>â„¢s</a:t>
                      </a:r>
                      <a:r>
                        <a:rPr lang="en-US" sz="1400" b="0" i="0" u="none" strike="noStrike" dirty="0">
                          <a:solidFill>
                            <a:srgbClr val="000000"/>
                          </a:solidFill>
                          <a:effectLst/>
                          <a:latin typeface="Calibri" panose="020F0502020204030204" pitchFamily="34" charset="0"/>
                          <a:cs typeface="Calibri" panose="020F0502020204030204" pitchFamily="34" charset="0"/>
                        </a:rPr>
                        <a:t> not nausea cannabis to alleviate the nausea and vomiting associated with cancer treatments is considered one of the medical applications </a:t>
                      </a:r>
                      <a:r>
                        <a:rPr lang="en-US" sz="1400" b="0" i="0" u="none" strike="noStrike" dirty="0" err="1">
                          <a:solidFill>
                            <a:srgbClr val="000000"/>
                          </a:solidFill>
                          <a:effectLst/>
                          <a:latin typeface="Calibri" panose="020F0502020204030204" pitchFamily="34" charset="0"/>
                          <a:cs typeface="Calibri" panose="020F0502020204030204" pitchFamily="34" charset="0"/>
                        </a:rPr>
                        <a:t>mostÃ¢â</a:t>
                      </a:r>
                      <a:r>
                        <a:rPr lang="en-US" sz="1400" b="0" i="0" u="none" strike="noStrike" dirty="0">
                          <a:solidFill>
                            <a:srgbClr val="000000"/>
                          </a:solidFill>
                          <a:effectLst/>
                          <a:latin typeface="Calibri" panose="020F0502020204030204" pitchFamily="34" charset="0"/>
                          <a:cs typeface="Calibri" panose="020F0502020204030204" pitchFamily="34" charset="0"/>
                        </a:rPr>
                        <a:t>‚¬Â¦ #cannabis #marijuana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nausea and vomiting Cancer</a:t>
                      </a:r>
                    </a:p>
                  </a:txBody>
                  <a:tcPr marL="7620" marR="7620" marT="7620" marB="0" anchor="b"/>
                </a:tc>
                <a:extLst>
                  <a:ext uri="{0D108BD9-81ED-4DB2-BD59-A6C34878D82A}">
                    <a16:rowId xmlns:a16="http://schemas.microsoft.com/office/drawing/2014/main" val="552439931"/>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although marijuana can be helpful for certain ailments it is only </a:t>
                      </a:r>
                      <a:r>
                        <a:rPr lang="en-US" sz="1400" b="0" i="0" u="none" strike="noStrike" dirty="0" err="1">
                          <a:solidFill>
                            <a:srgbClr val="000000"/>
                          </a:solidFill>
                          <a:effectLst/>
                          <a:latin typeface="Calibri" panose="020F0502020204030204" pitchFamily="34" charset="0"/>
                          <a:cs typeface="Calibri" panose="020F0502020204030204" pitchFamily="34" charset="0"/>
                        </a:rPr>
                        <a:t>fda</a:t>
                      </a:r>
                      <a:r>
                        <a:rPr lang="en-US" sz="1400" b="0" i="0" u="none" strike="noStrike" dirty="0">
                          <a:solidFill>
                            <a:srgbClr val="000000"/>
                          </a:solidFill>
                          <a:effectLst/>
                          <a:latin typeface="Calibri" panose="020F0502020204030204" pitchFamily="34" charset="0"/>
                          <a:cs typeface="Calibri" panose="020F0502020204030204" pitchFamily="34" charset="0"/>
                        </a:rPr>
                        <a:t> approved at this point for the following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analogue for certain juvenile seizure disorders </a:t>
                      </a:r>
                      <a:r>
                        <a:rPr lang="en-US" sz="1400" b="0" i="0" u="none" strike="noStrike" dirty="0" err="1">
                          <a:solidFill>
                            <a:srgbClr val="000000"/>
                          </a:solidFill>
                          <a:effectLst/>
                          <a:latin typeface="Calibri" panose="020F0502020204030204" pitchFamily="34" charset="0"/>
                          <a:cs typeface="Calibri" panose="020F0502020204030204" pitchFamily="34" charset="0"/>
                        </a:rPr>
                        <a:t>thc</a:t>
                      </a:r>
                      <a:r>
                        <a:rPr lang="en-US" sz="1400" b="0" i="0" u="none" strike="noStrike" dirty="0">
                          <a:solidFill>
                            <a:srgbClr val="000000"/>
                          </a:solidFill>
                          <a:effectLst/>
                          <a:latin typeface="Calibri" panose="020F0502020204030204" pitchFamily="34" charset="0"/>
                          <a:cs typeface="Calibri" panose="020F0502020204030204" pitchFamily="34" charset="0"/>
                        </a:rPr>
                        <a:t> analogue for nausea from chemotherapy amp weight loss in aids patients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seizure, nausea in cancer and weight loss in AIDS</a:t>
                      </a:r>
                    </a:p>
                  </a:txBody>
                  <a:tcPr marL="7620" marR="7620" marT="7620" marB="0" anchor="b"/>
                </a:tc>
                <a:extLst>
                  <a:ext uri="{0D108BD9-81ED-4DB2-BD59-A6C34878D82A}">
                    <a16:rowId xmlns:a16="http://schemas.microsoft.com/office/drawing/2014/main" val="1014380502"/>
                  </a:ext>
                </a:extLst>
              </a:tr>
              <a:tr h="514444">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Ã¢â</a:t>
                      </a:r>
                      <a:r>
                        <a:rPr lang="en-US" sz="1400" b="0" i="0" u="none" strike="noStrike" dirty="0">
                          <a:solidFill>
                            <a:srgbClr val="000000"/>
                          </a:solidFill>
                          <a:effectLst/>
                          <a:latin typeface="Calibri" panose="020F0502020204030204" pitchFamily="34" charset="0"/>
                          <a:cs typeface="Calibri" panose="020F0502020204030204" pitchFamily="34" charset="0"/>
                        </a:rPr>
                        <a:t>‚¬</a:t>
                      </a:r>
                      <a:r>
                        <a:rPr lang="en-US" sz="1400" b="0" i="0" u="none" strike="noStrike" dirty="0" err="1">
                          <a:solidFill>
                            <a:srgbClr val="000000"/>
                          </a:solidFill>
                          <a:effectLst/>
                          <a:latin typeface="Calibri" panose="020F0502020204030204" pitchFamily="34" charset="0"/>
                          <a:cs typeface="Calibri" panose="020F0502020204030204" pitchFamily="34" charset="0"/>
                        </a:rPr>
                        <a:t>Å“although</a:t>
                      </a:r>
                      <a:r>
                        <a:rPr lang="en-US" sz="1400" b="0" i="0" u="none" strike="noStrike" dirty="0">
                          <a:solidFill>
                            <a:srgbClr val="000000"/>
                          </a:solidFill>
                          <a:effectLst/>
                          <a:latin typeface="Calibri" panose="020F0502020204030204" pitchFamily="34" charset="0"/>
                          <a:cs typeface="Calibri" panose="020F0502020204030204" pitchFamily="34" charset="0"/>
                        </a:rPr>
                        <a:t> trials are underway to examine the effectiveness of pharmaceutical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for specific conditions including in psychosis few or no clinical studies to date have examined the effectiveness of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for depression anxiety </a:t>
                      </a:r>
                      <a:r>
                        <a:rPr lang="en-US" sz="1400" b="0" i="0" u="none" strike="noStrike" dirty="0" err="1">
                          <a:solidFill>
                            <a:srgbClr val="000000"/>
                          </a:solidFill>
                          <a:effectLst/>
                          <a:latin typeface="Calibri" panose="020F0502020204030204" pitchFamily="34" charset="0"/>
                          <a:cs typeface="Calibri" panose="020F0502020204030204" pitchFamily="34" charset="0"/>
                        </a:rPr>
                        <a:t>tourette</a:t>
                      </a:r>
                      <a:r>
                        <a:rPr lang="en-US" sz="1400" b="0" i="0" u="none" strike="noStrike" dirty="0">
                          <a:solidFill>
                            <a:srgbClr val="000000"/>
                          </a:solidFill>
                          <a:effectLst/>
                          <a:latin typeface="Calibri" panose="020F0502020204030204" pitchFamily="34" charset="0"/>
                          <a:cs typeface="Calibri" panose="020F0502020204030204" pitchFamily="34" charset="0"/>
                        </a:rPr>
                        <a:t> syndrome or </a:t>
                      </a:r>
                      <a:r>
                        <a:rPr lang="en-US" sz="1400" b="0" i="0" u="none" strike="noStrike" dirty="0" err="1">
                          <a:solidFill>
                            <a:srgbClr val="000000"/>
                          </a:solidFill>
                          <a:effectLst/>
                          <a:latin typeface="Calibri" panose="020F0502020204030204" pitchFamily="34" charset="0"/>
                          <a:cs typeface="Calibri" panose="020F0502020204030204" pitchFamily="34" charset="0"/>
                        </a:rPr>
                        <a:t>adhd</a:t>
                      </a:r>
                      <a:r>
                        <a:rPr lang="en-US" sz="1400" b="0" i="0" u="none" strike="noStrike" dirty="0">
                          <a:solidFill>
                            <a:srgbClr val="000000"/>
                          </a:solidFill>
                          <a:effectLst/>
                          <a:latin typeface="Calibri" panose="020F0502020204030204" pitchFamily="34" charset="0"/>
                          <a:cs typeface="Calibri" panose="020F0502020204030204" pitchFamily="34" charset="0"/>
                        </a:rPr>
                        <a:t> </a:t>
                      </a:r>
                    </a:p>
                  </a:txBody>
                  <a:tcPr marL="7620" marR="7620" marT="7620" marB="0" anchor="b"/>
                </a:tc>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tourette</a:t>
                      </a:r>
                      <a:r>
                        <a:rPr lang="en-US" sz="1400" b="0" i="0" u="none" strike="noStrike" dirty="0">
                          <a:solidFill>
                            <a:srgbClr val="000000"/>
                          </a:solidFill>
                          <a:effectLst/>
                          <a:latin typeface="Calibri" panose="020F0502020204030204" pitchFamily="34" charset="0"/>
                          <a:cs typeface="Calibri" panose="020F0502020204030204" pitchFamily="34" charset="0"/>
                        </a:rPr>
                        <a:t> syndrome , anxiety </a:t>
                      </a:r>
                    </a:p>
                  </a:txBody>
                  <a:tcPr marL="7620" marR="7620" marT="7620" marB="0" anchor="b"/>
                </a:tc>
                <a:extLst>
                  <a:ext uri="{0D108BD9-81ED-4DB2-BD59-A6C34878D82A}">
                    <a16:rowId xmlns:a16="http://schemas.microsoft.com/office/drawing/2014/main" val="2374796339"/>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 reasons to use </a:t>
                      </a:r>
                      <a:r>
                        <a:rPr lang="en-US" sz="1400" b="0" i="0" u="none" strike="noStrike" dirty="0" err="1">
                          <a:solidFill>
                            <a:srgbClr val="000000"/>
                          </a:solidFill>
                          <a:effectLst/>
                          <a:latin typeface="Calibri" panose="020F0502020204030204" pitchFamily="34" charset="0"/>
                          <a:cs typeface="Calibri" panose="020F0502020204030204" pitchFamily="34" charset="0"/>
                        </a:rPr>
                        <a:t>blueskybuds</a:t>
                      </a:r>
                      <a:r>
                        <a:rPr lang="en-US" sz="1400" b="0" i="0" u="none" strike="noStrike" dirty="0">
                          <a:solidFill>
                            <a:srgbClr val="000000"/>
                          </a:solidFill>
                          <a:effectLst/>
                          <a:latin typeface="Calibri" panose="020F0502020204030204" pitchFamily="34" charset="0"/>
                          <a:cs typeface="Calibri" panose="020F0502020204030204" pitchFamily="34" charset="0"/>
                        </a:rPr>
                        <a:t> hemp oil for dogs amp cats reduces anxiety prevents amp fights cancer can help manage seizures and epilepsy relieves pain increases appetite #</a:t>
                      </a:r>
                      <a:r>
                        <a:rPr lang="en-US" sz="1400" b="0" i="0" u="none" strike="noStrike" dirty="0" err="1">
                          <a:solidFill>
                            <a:srgbClr val="000000"/>
                          </a:solidFill>
                          <a:effectLst/>
                          <a:latin typeface="Calibri" panose="020F0502020204030204" pitchFamily="34" charset="0"/>
                          <a:cs typeface="Calibri" panose="020F0502020204030204" pitchFamily="34" charset="0"/>
                        </a:rPr>
                        <a:t>dogsofinstagram</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dogofinstagram</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chien</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cbddog</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samoyedlife</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puppydog</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cbdforpets</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cbdhealth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seizures,epilepsy</a:t>
                      </a:r>
                      <a:r>
                        <a:rPr lang="en-US" sz="1400" b="0" i="0" u="none" strike="noStrike" dirty="0">
                          <a:solidFill>
                            <a:srgbClr val="000000"/>
                          </a:solidFill>
                          <a:effectLst/>
                          <a:latin typeface="Calibri" panose="020F0502020204030204" pitchFamily="34" charset="0"/>
                          <a:cs typeface="Calibri" panose="020F0502020204030204" pitchFamily="34" charset="0"/>
                        </a:rPr>
                        <a:t>, appetite</a:t>
                      </a:r>
                    </a:p>
                  </a:txBody>
                  <a:tcPr marL="7620" marR="7620" marT="7620" marB="0" anchor="b"/>
                </a:tc>
                <a:extLst>
                  <a:ext uri="{0D108BD9-81ED-4DB2-BD59-A6C34878D82A}">
                    <a16:rowId xmlns:a16="http://schemas.microsoft.com/office/drawing/2014/main" val="4172116748"/>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these </a:t>
                      </a:r>
                      <a:r>
                        <a:rPr lang="en-US" sz="1400" b="0" i="0" u="none" strike="noStrike" dirty="0" err="1">
                          <a:solidFill>
                            <a:srgbClr val="000000"/>
                          </a:solidFill>
                          <a:effectLst/>
                          <a:latin typeface="Calibri" panose="020F0502020204030204" pitchFamily="34" charset="0"/>
                          <a:cs typeface="Calibri" panose="020F0502020204030204" pitchFamily="34" charset="0"/>
                        </a:rPr>
                        <a:t>rcts</a:t>
                      </a:r>
                      <a:r>
                        <a:rPr lang="en-US" sz="1400" b="0" i="0" u="none" strike="noStrike" dirty="0">
                          <a:solidFill>
                            <a:srgbClr val="000000"/>
                          </a:solidFill>
                          <a:effectLst/>
                          <a:latin typeface="Calibri" panose="020F0502020204030204" pitchFamily="34" charset="0"/>
                          <a:cs typeface="Calibri" panose="020F0502020204030204" pitchFamily="34" charset="0"/>
                        </a:rPr>
                        <a:t> which involved patients suggest that medical marijuana may have some benefit in the management of chemotherapy induced nausea </a:t>
                      </a:r>
                      <a:r>
                        <a:rPr lang="en-US" sz="1400" b="0" i="0" u="none" strike="noStrike" dirty="0" err="1">
                          <a:solidFill>
                            <a:srgbClr val="000000"/>
                          </a:solidFill>
                          <a:effectLst/>
                          <a:latin typeface="Calibri" panose="020F0502020204030204" pitchFamily="34" charset="0"/>
                          <a:cs typeface="Calibri" panose="020F0502020204030204" pitchFamily="34" charset="0"/>
                        </a:rPr>
                        <a:t>hiv</a:t>
                      </a:r>
                      <a:r>
                        <a:rPr lang="en-US" sz="1400" b="0" i="0" u="none" strike="noStrike" dirty="0">
                          <a:solidFill>
                            <a:srgbClr val="000000"/>
                          </a:solidFill>
                          <a:effectLst/>
                          <a:latin typeface="Calibri" panose="020F0502020204030204" pitchFamily="34" charset="0"/>
                          <a:cs typeface="Calibri" panose="020F0502020204030204" pitchFamily="34" charset="0"/>
                        </a:rPr>
                        <a:t> related anorexia and neuropathic pain </a:t>
                      </a:r>
                      <a:r>
                        <a:rPr lang="en-US" sz="1400" b="0" i="0" u="none" strike="noStrike" dirty="0" err="1">
                          <a:solidFill>
                            <a:srgbClr val="000000"/>
                          </a:solidFill>
                          <a:effectLst/>
                          <a:latin typeface="Calibri" panose="020F0502020204030204" pitchFamily="34" charset="0"/>
                          <a:cs typeface="Calibri" panose="020F0502020204030204" pitchFamily="34" charset="0"/>
                        </a:rPr>
                        <a:t>american</a:t>
                      </a:r>
                      <a:r>
                        <a:rPr lang="en-US" sz="1400" b="0" i="0" u="none" strike="noStrike" dirty="0">
                          <a:solidFill>
                            <a:srgbClr val="000000"/>
                          </a:solidFill>
                          <a:effectLst/>
                          <a:latin typeface="Calibri" panose="020F0502020204030204" pitchFamily="34" charset="0"/>
                          <a:cs typeface="Calibri" panose="020F0502020204030204" pitchFamily="34" charset="0"/>
                        </a:rPr>
                        <a:t> medical association #</a:t>
                      </a:r>
                      <a:r>
                        <a:rPr lang="en-US" sz="1400" b="0" i="0" u="none" strike="noStrike" dirty="0" err="1">
                          <a:solidFill>
                            <a:srgbClr val="000000"/>
                          </a:solidFill>
                          <a:effectLst/>
                          <a:latin typeface="Calibri" panose="020F0502020204030204" pitchFamily="34" charset="0"/>
                          <a:cs typeface="Calibri" panose="020F0502020204030204" pitchFamily="34" charset="0"/>
                        </a:rPr>
                        <a:t>ryanslaw</a:t>
                      </a:r>
                      <a:r>
                        <a:rPr lang="en-US" sz="1400" b="0" i="0" u="none" strike="noStrike" dirty="0">
                          <a:solidFill>
                            <a:srgbClr val="000000"/>
                          </a:solidFill>
                          <a:effectLst/>
                          <a:latin typeface="Calibri" panose="020F0502020204030204" pitchFamily="34" charset="0"/>
                          <a:cs typeface="Calibri" panose="020F0502020204030204" pitchFamily="34" charset="0"/>
                        </a:rPr>
                        <a:t>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Nausea during cancer  chemotherapy and HIV</a:t>
                      </a:r>
                    </a:p>
                  </a:txBody>
                  <a:tcPr marL="7620" marR="7620" marT="7620" marB="0" anchor="b"/>
                </a:tc>
                <a:extLst>
                  <a:ext uri="{0D108BD9-81ED-4DB2-BD59-A6C34878D82A}">
                    <a16:rowId xmlns:a16="http://schemas.microsoft.com/office/drawing/2014/main" val="4198461494"/>
                  </a:ext>
                </a:extLst>
              </a:tr>
              <a:tr h="439233">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bathing in cannabis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bath bombs to help with fibromyalgia and improving sleep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sleep and fibromyalgia</a:t>
                      </a:r>
                    </a:p>
                  </a:txBody>
                  <a:tcPr marL="7620" marR="7620" marT="7620" marB="0" anchor="b"/>
                </a:tc>
                <a:extLst>
                  <a:ext uri="{0D108BD9-81ED-4DB2-BD59-A6C34878D82A}">
                    <a16:rowId xmlns:a16="http://schemas.microsoft.com/office/drawing/2014/main" val="4083720129"/>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new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research just published shows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cream reduces pain in placebo study of neuropathic pain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#cannabis #</a:t>
                      </a:r>
                      <a:r>
                        <a:rPr lang="en-US" sz="1400" b="0" i="0" u="none" strike="noStrike" dirty="0" err="1">
                          <a:solidFill>
                            <a:srgbClr val="000000"/>
                          </a:solidFill>
                          <a:effectLst/>
                          <a:latin typeface="Calibri" panose="020F0502020204030204" pitchFamily="34" charset="0"/>
                          <a:cs typeface="Calibri" panose="020F0502020204030204" pitchFamily="34" charset="0"/>
                        </a:rPr>
                        <a:t>thc</a:t>
                      </a:r>
                      <a:r>
                        <a:rPr lang="en-US" sz="1400" b="0" i="0" u="none" strike="noStrike" dirty="0">
                          <a:solidFill>
                            <a:srgbClr val="000000"/>
                          </a:solidFill>
                          <a:effectLst/>
                          <a:latin typeface="Calibri" panose="020F0502020204030204" pitchFamily="34" charset="0"/>
                          <a:cs typeface="Calibri" panose="020F0502020204030204" pitchFamily="34" charset="0"/>
                        </a:rPr>
                        <a:t> #hemp #</a:t>
                      </a:r>
                      <a:r>
                        <a:rPr lang="en-US" sz="1400" b="0" i="0" u="none" strike="noStrike" dirty="0" err="1">
                          <a:solidFill>
                            <a:srgbClr val="000000"/>
                          </a:solidFill>
                          <a:effectLst/>
                          <a:latin typeface="Calibri" panose="020F0502020204030204" pitchFamily="34" charset="0"/>
                          <a:cs typeface="Calibri" panose="020F0502020204030204" pitchFamily="34" charset="0"/>
                        </a:rPr>
                        <a:t>cbdoil</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cannabiscommunity</a:t>
                      </a:r>
                      <a:r>
                        <a:rPr lang="en-US" sz="1400" b="0" i="0" u="none" strike="noStrike" dirty="0">
                          <a:solidFill>
                            <a:srgbClr val="000000"/>
                          </a:solidFill>
                          <a:effectLst/>
                          <a:latin typeface="Calibri" panose="020F0502020204030204" pitchFamily="34" charset="0"/>
                          <a:cs typeface="Calibri" panose="020F0502020204030204" pitchFamily="34" charset="0"/>
                        </a:rPr>
                        <a:t> #weed #marijuana #</a:t>
                      </a:r>
                      <a:r>
                        <a:rPr lang="en-US" sz="1400" b="0" i="0" u="none" strike="noStrike" dirty="0" err="1">
                          <a:solidFill>
                            <a:srgbClr val="000000"/>
                          </a:solidFill>
                          <a:effectLst/>
                          <a:latin typeface="Calibri" panose="020F0502020204030204" pitchFamily="34" charset="0"/>
                          <a:cs typeface="Calibri" panose="020F0502020204030204" pitchFamily="34" charset="0"/>
                        </a:rPr>
                        <a:t>cannabisculture</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cbdhealth</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weedporn</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cbdlife</a:t>
                      </a:r>
                      <a:r>
                        <a:rPr lang="en-US" sz="1400" b="0" i="0" u="none" strike="noStrike" dirty="0">
                          <a:solidFill>
                            <a:srgbClr val="000000"/>
                          </a:solidFill>
                          <a:effectLst/>
                          <a:latin typeface="Calibri" panose="020F0502020204030204" pitchFamily="34" charset="0"/>
                          <a:cs typeface="Calibri" panose="020F0502020204030204" pitchFamily="34" charset="0"/>
                        </a:rPr>
                        <a:t> #vape #</a:t>
                      </a:r>
                      <a:r>
                        <a:rPr lang="en-US" sz="1400" b="0" i="0" u="none" strike="noStrike" dirty="0" err="1">
                          <a:solidFill>
                            <a:srgbClr val="000000"/>
                          </a:solidFill>
                          <a:effectLst/>
                          <a:latin typeface="Calibri" panose="020F0502020204030204" pitchFamily="34" charset="0"/>
                          <a:cs typeface="Calibri" panose="020F0502020204030204" pitchFamily="34" charset="0"/>
                        </a:rPr>
                        <a:t>cbdheals</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hempoil</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hightimes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Reduce pain in neuropathic pain </a:t>
                      </a:r>
                    </a:p>
                  </a:txBody>
                  <a:tcPr marL="7620" marR="7620" marT="7620" marB="0" anchor="b"/>
                </a:tc>
                <a:extLst>
                  <a:ext uri="{0D108BD9-81ED-4DB2-BD59-A6C34878D82A}">
                    <a16:rowId xmlns:a16="http://schemas.microsoft.com/office/drawing/2014/main" val="3192199367"/>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sorry to hear depending on the nature of the convulsions epilepsy seizures this may be one of those classic cases of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oil being able to miraculously eliminate up to of seizures within a week of administration dm me pls </a:t>
                      </a:r>
                      <a:r>
                        <a:rPr lang="en-US" sz="1400" b="0" i="0" u="none" strike="noStrike" dirty="0" err="1">
                          <a:solidFill>
                            <a:srgbClr val="000000"/>
                          </a:solidFill>
                          <a:effectLst/>
                          <a:latin typeface="Calibri" panose="020F0502020204030204" pitchFamily="34" charset="0"/>
                          <a:cs typeface="Calibri" panose="020F0502020204030204" pitchFamily="34" charset="0"/>
                        </a:rPr>
                        <a:t>i</a:t>
                      </a:r>
                      <a:r>
                        <a:rPr lang="en-US" sz="1400" b="0" i="0" u="none" strike="noStrike" dirty="0">
                          <a:solidFill>
                            <a:srgbClr val="000000"/>
                          </a:solidFill>
                          <a:effectLst/>
                          <a:latin typeface="Calibri" panose="020F0502020204030204" pitchFamily="34" charset="0"/>
                          <a:cs typeface="Calibri" panose="020F0502020204030204" pitchFamily="34" charset="0"/>
                        </a:rPr>
                        <a:t> would like to help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seizures associated with epilepsy </a:t>
                      </a:r>
                    </a:p>
                  </a:txBody>
                  <a:tcPr marL="7620" marR="7620" marT="7620" marB="0" anchor="b"/>
                </a:tc>
                <a:extLst>
                  <a:ext uri="{0D108BD9-81ED-4DB2-BD59-A6C34878D82A}">
                    <a16:rowId xmlns:a16="http://schemas.microsoft.com/office/drawing/2014/main" val="2669875775"/>
                  </a:ext>
                </a:extLst>
              </a:tr>
            </a:tbl>
          </a:graphicData>
        </a:graphic>
      </p:graphicFrame>
    </p:spTree>
    <p:extLst>
      <p:ext uri="{BB962C8B-B14F-4D97-AF65-F5344CB8AC3E}">
        <p14:creationId xmlns:p14="http://schemas.microsoft.com/office/powerpoint/2010/main" val="31609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9E33-E332-4041-A8DB-1F5116B72FB4}"/>
              </a:ext>
            </a:extLst>
          </p:cNvPr>
          <p:cNvSpPr>
            <a:spLocks noGrp="1"/>
          </p:cNvSpPr>
          <p:nvPr>
            <p:ph type="title"/>
          </p:nvPr>
        </p:nvSpPr>
        <p:spPr>
          <a:xfrm>
            <a:off x="1593273" y="374074"/>
            <a:ext cx="8991600" cy="706582"/>
          </a:xfrm>
        </p:spPr>
        <p:txBody>
          <a:bodyPr>
            <a:normAutofit fontScale="90000"/>
          </a:bodyPr>
          <a:lstStyle/>
          <a:p>
            <a:r>
              <a:rPr lang="en-US" dirty="0"/>
              <a:t>CONTENT ANALYSIS - PROMOTIONAL TWEETS</a:t>
            </a:r>
          </a:p>
        </p:txBody>
      </p:sp>
      <p:sp>
        <p:nvSpPr>
          <p:cNvPr id="3" name="Content Placeholder 2">
            <a:extLst>
              <a:ext uri="{FF2B5EF4-FFF2-40B4-BE49-F238E27FC236}">
                <a16:creationId xmlns:a16="http://schemas.microsoft.com/office/drawing/2014/main" id="{941C778E-0E15-D340-BE09-2B2F36149C53}"/>
              </a:ext>
            </a:extLst>
          </p:cNvPr>
          <p:cNvSpPr>
            <a:spLocks noGrp="1"/>
          </p:cNvSpPr>
          <p:nvPr>
            <p:ph idx="1"/>
          </p:nvPr>
        </p:nvSpPr>
        <p:spPr>
          <a:xfrm>
            <a:off x="769756" y="1620179"/>
            <a:ext cx="8021781" cy="1710559"/>
          </a:xfrm>
        </p:spPr>
        <p:txBody>
          <a:bodyPr>
            <a:normAutofit/>
          </a:bodyPr>
          <a:lstStyle/>
          <a:p>
            <a:endParaRPr lang="en-US" dirty="0"/>
          </a:p>
          <a:p>
            <a:pPr algn="just"/>
            <a:r>
              <a:rPr lang="en-US" dirty="0"/>
              <a:t>A classifier was developed in order to </a:t>
            </a:r>
            <a:r>
              <a:rPr lang="en-IN" dirty="0"/>
              <a:t>filter tweets that made promotional health claims based on keywords</a:t>
            </a:r>
          </a:p>
          <a:p>
            <a:pPr lvl="1" algn="just"/>
            <a:r>
              <a:rPr lang="en-IN" dirty="0"/>
              <a:t>Keywords used – 32 words</a:t>
            </a:r>
          </a:p>
          <a:p>
            <a:pPr marL="0" indent="0">
              <a:buNone/>
            </a:pPr>
            <a:endParaRPr lang="en-IN" dirty="0"/>
          </a:p>
          <a:p>
            <a:endParaRPr lang="en-US" dirty="0"/>
          </a:p>
        </p:txBody>
      </p:sp>
      <p:graphicFrame>
        <p:nvGraphicFramePr>
          <p:cNvPr id="4" name="Table 3">
            <a:extLst>
              <a:ext uri="{FF2B5EF4-FFF2-40B4-BE49-F238E27FC236}">
                <a16:creationId xmlns:a16="http://schemas.microsoft.com/office/drawing/2014/main" id="{E607342A-03BA-E040-A392-01C343DB67F7}"/>
              </a:ext>
            </a:extLst>
          </p:cNvPr>
          <p:cNvGraphicFramePr>
            <a:graphicFrameLocks noGrp="1"/>
          </p:cNvGraphicFramePr>
          <p:nvPr>
            <p:extLst>
              <p:ext uri="{D42A27DB-BD31-4B8C-83A1-F6EECF244321}">
                <p14:modId xmlns:p14="http://schemas.microsoft.com/office/powerpoint/2010/main" val="129582553"/>
              </p:ext>
            </p:extLst>
          </p:nvPr>
        </p:nvGraphicFramePr>
        <p:xfrm>
          <a:off x="769757" y="3726373"/>
          <a:ext cx="8021782" cy="2634309"/>
        </p:xfrm>
        <a:graphic>
          <a:graphicData uri="http://schemas.openxmlformats.org/drawingml/2006/table">
            <a:tbl>
              <a:tblPr firstRow="1" bandRow="1">
                <a:tableStyleId>{21E4AEA4-8DFA-4A89-87EB-49C32662AFE0}</a:tableStyleId>
              </a:tblPr>
              <a:tblGrid>
                <a:gridCol w="1579418">
                  <a:extLst>
                    <a:ext uri="{9D8B030D-6E8A-4147-A177-3AD203B41FA5}">
                      <a16:colId xmlns:a16="http://schemas.microsoft.com/office/drawing/2014/main" val="2052737939"/>
                    </a:ext>
                  </a:extLst>
                </a:gridCol>
                <a:gridCol w="3893127">
                  <a:extLst>
                    <a:ext uri="{9D8B030D-6E8A-4147-A177-3AD203B41FA5}">
                      <a16:colId xmlns:a16="http://schemas.microsoft.com/office/drawing/2014/main" val="2948165705"/>
                    </a:ext>
                  </a:extLst>
                </a:gridCol>
                <a:gridCol w="1108364">
                  <a:extLst>
                    <a:ext uri="{9D8B030D-6E8A-4147-A177-3AD203B41FA5}">
                      <a16:colId xmlns:a16="http://schemas.microsoft.com/office/drawing/2014/main" val="2960678543"/>
                    </a:ext>
                  </a:extLst>
                </a:gridCol>
                <a:gridCol w="1440873">
                  <a:extLst>
                    <a:ext uri="{9D8B030D-6E8A-4147-A177-3AD203B41FA5}">
                      <a16:colId xmlns:a16="http://schemas.microsoft.com/office/drawing/2014/main" val="2886670831"/>
                    </a:ext>
                  </a:extLst>
                </a:gridCol>
              </a:tblGrid>
              <a:tr h="778394">
                <a:tc>
                  <a:txBody>
                    <a:bodyPr/>
                    <a:lstStyle/>
                    <a:p>
                      <a:r>
                        <a:rPr lang="en-US" dirty="0">
                          <a:solidFill>
                            <a:schemeClr val="tx1"/>
                          </a:solidFill>
                        </a:rPr>
                        <a:t>Username</a:t>
                      </a:r>
                    </a:p>
                  </a:txBody>
                  <a:tcPr/>
                </a:tc>
                <a:tc>
                  <a:txBody>
                    <a:bodyPr/>
                    <a:lstStyle/>
                    <a:p>
                      <a:pPr algn="ctr"/>
                      <a:r>
                        <a:rPr lang="en-US" dirty="0">
                          <a:solidFill>
                            <a:schemeClr val="tx1"/>
                          </a:solidFill>
                        </a:rPr>
                        <a:t>Tweet</a:t>
                      </a:r>
                    </a:p>
                  </a:txBody>
                  <a:tcPr/>
                </a:tc>
                <a:tc>
                  <a:txBody>
                    <a:bodyPr/>
                    <a:lstStyle/>
                    <a:p>
                      <a:r>
                        <a:rPr lang="en-US" dirty="0" err="1">
                          <a:solidFill>
                            <a:schemeClr val="tx1"/>
                          </a:solidFill>
                        </a:rPr>
                        <a:t>Bot_or_Not</a:t>
                      </a:r>
                      <a:endParaRPr lang="en-US" dirty="0">
                        <a:solidFill>
                          <a:schemeClr val="tx1"/>
                        </a:solidFill>
                      </a:endParaRPr>
                    </a:p>
                  </a:txBody>
                  <a:tcPr/>
                </a:tc>
                <a:tc>
                  <a:txBody>
                    <a:bodyPr/>
                    <a:lstStyle/>
                    <a:p>
                      <a:pPr algn="ctr"/>
                      <a:r>
                        <a:rPr lang="en-US" dirty="0">
                          <a:solidFill>
                            <a:schemeClr val="tx1"/>
                          </a:solidFill>
                        </a:rPr>
                        <a:t>Promotional/Not Promotional</a:t>
                      </a:r>
                    </a:p>
                  </a:txBody>
                  <a:tcPr/>
                </a:tc>
                <a:extLst>
                  <a:ext uri="{0D108BD9-81ED-4DB2-BD59-A6C34878D82A}">
                    <a16:rowId xmlns:a16="http://schemas.microsoft.com/office/drawing/2014/main" val="2372700426"/>
                  </a:ext>
                </a:extLst>
              </a:tr>
              <a:tr h="1445589">
                <a:tc>
                  <a:txBody>
                    <a:bodyPr/>
                    <a:lstStyle/>
                    <a:p>
                      <a:r>
                        <a:rPr lang="en-US" dirty="0"/>
                        <a:t>AmazonBay4u</a:t>
                      </a:r>
                    </a:p>
                  </a:txBody>
                  <a:tcPr/>
                </a:tc>
                <a:tc>
                  <a:txBody>
                    <a:bodyPr/>
                    <a:lstStyle/>
                    <a:p>
                      <a:r>
                        <a:rPr lang="en-US" dirty="0"/>
                        <a:t>Cinnamon Hemp Oil Drops for Pain Relief, Stress, Anxiety, Sleep - (4 PACK) http://</a:t>
                      </a:r>
                      <a:r>
                        <a:rPr lang="en-US" dirty="0" err="1"/>
                        <a:t>dlvr.it</a:t>
                      </a:r>
                      <a:r>
                        <a:rPr lang="en-US" dirty="0"/>
                        <a:t>/RP07C4</a:t>
                      </a:r>
                    </a:p>
                    <a:p>
                      <a:endParaRPr lang="en-US" dirty="0"/>
                    </a:p>
                  </a:txBody>
                  <a:tcPr/>
                </a:tc>
                <a:tc>
                  <a:txBody>
                    <a:bodyPr/>
                    <a:lstStyle/>
                    <a:p>
                      <a:r>
                        <a:rPr lang="en-US" dirty="0"/>
                        <a:t>Bot</a:t>
                      </a:r>
                    </a:p>
                  </a:txBody>
                  <a:tcPr/>
                </a:tc>
                <a:tc>
                  <a:txBody>
                    <a:bodyPr/>
                    <a:lstStyle/>
                    <a:p>
                      <a:r>
                        <a:rPr lang="en-US" dirty="0"/>
                        <a:t>Promotion</a:t>
                      </a:r>
                    </a:p>
                  </a:txBody>
                  <a:tcPr/>
                </a:tc>
                <a:extLst>
                  <a:ext uri="{0D108BD9-81ED-4DB2-BD59-A6C34878D82A}">
                    <a16:rowId xmlns:a16="http://schemas.microsoft.com/office/drawing/2014/main" val="1791526570"/>
                  </a:ext>
                </a:extLst>
              </a:tr>
            </a:tbl>
          </a:graphicData>
        </a:graphic>
      </p:graphicFrame>
      <p:pic>
        <p:nvPicPr>
          <p:cNvPr id="10" name="Picture 9" descr="A screenshot of a cell phone&#10;&#10;Description automatically generated">
            <a:extLst>
              <a:ext uri="{FF2B5EF4-FFF2-40B4-BE49-F238E27FC236}">
                <a16:creationId xmlns:a16="http://schemas.microsoft.com/office/drawing/2014/main" id="{F44B7201-1D95-6848-9827-843C648B8BF7}"/>
              </a:ext>
            </a:extLst>
          </p:cNvPr>
          <p:cNvPicPr>
            <a:picLocks noChangeAspect="1"/>
          </p:cNvPicPr>
          <p:nvPr/>
        </p:nvPicPr>
        <p:blipFill>
          <a:blip r:embed="rId2"/>
          <a:stretch>
            <a:fillRect/>
          </a:stretch>
        </p:blipFill>
        <p:spPr>
          <a:xfrm>
            <a:off x="9002111" y="1620180"/>
            <a:ext cx="2420132" cy="4740502"/>
          </a:xfrm>
          <a:prstGeom prst="rect">
            <a:avLst/>
          </a:prstGeom>
        </p:spPr>
      </p:pic>
    </p:spTree>
    <p:extLst>
      <p:ext uri="{BB962C8B-B14F-4D97-AF65-F5344CB8AC3E}">
        <p14:creationId xmlns:p14="http://schemas.microsoft.com/office/powerpoint/2010/main" val="2294755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0AB0-E5DD-E940-B444-9A29C19523BB}"/>
              </a:ext>
            </a:extLst>
          </p:cNvPr>
          <p:cNvSpPr>
            <a:spLocks noGrp="1"/>
          </p:cNvSpPr>
          <p:nvPr>
            <p:ph type="title"/>
          </p:nvPr>
        </p:nvSpPr>
        <p:spPr>
          <a:xfrm>
            <a:off x="2231136" y="358490"/>
            <a:ext cx="7729728" cy="788159"/>
          </a:xfrm>
        </p:spPr>
        <p:txBody>
          <a:bodyPr>
            <a:normAutofit fontScale="90000"/>
          </a:bodyPr>
          <a:lstStyle/>
          <a:p>
            <a:r>
              <a:rPr lang="en-US" dirty="0"/>
              <a:t>CONTENT ANALYSIS – PROMOTIONAL TWEETS</a:t>
            </a:r>
          </a:p>
        </p:txBody>
      </p:sp>
      <p:sp>
        <p:nvSpPr>
          <p:cNvPr id="3" name="Content Placeholder 2">
            <a:extLst>
              <a:ext uri="{FF2B5EF4-FFF2-40B4-BE49-F238E27FC236}">
                <a16:creationId xmlns:a16="http://schemas.microsoft.com/office/drawing/2014/main" id="{437DDC39-B7D9-284B-A900-D82377E40D26}"/>
              </a:ext>
            </a:extLst>
          </p:cNvPr>
          <p:cNvSpPr>
            <a:spLocks noGrp="1"/>
          </p:cNvSpPr>
          <p:nvPr>
            <p:ph idx="1"/>
          </p:nvPr>
        </p:nvSpPr>
        <p:spPr>
          <a:xfrm>
            <a:off x="756746" y="1497725"/>
            <a:ext cx="10752082" cy="5064964"/>
          </a:xfrm>
        </p:spPr>
        <p:txBody>
          <a:bodyPr/>
          <a:lstStyle/>
          <a:p>
            <a:r>
              <a:rPr lang="en-US" dirty="0"/>
              <a:t>Out of the total 2551 unique tweets there were 697 Promotional Tweets and 1890 Non-Promotional Tweets.</a:t>
            </a:r>
          </a:p>
          <a:p>
            <a:r>
              <a:rPr lang="en-US" dirty="0"/>
              <a:t>These Promotional/Non-Promotional Tweets were then cross analyzed with Bot/Non-Bots in the final data of 2551 unique tweets.</a:t>
            </a:r>
          </a:p>
          <a:p>
            <a:endParaRPr lang="en-US" dirty="0"/>
          </a:p>
        </p:txBody>
      </p:sp>
      <p:graphicFrame>
        <p:nvGraphicFramePr>
          <p:cNvPr id="4" name="Table 3">
            <a:extLst>
              <a:ext uri="{FF2B5EF4-FFF2-40B4-BE49-F238E27FC236}">
                <a16:creationId xmlns:a16="http://schemas.microsoft.com/office/drawing/2014/main" id="{58110D41-29E8-A74A-BC30-D1D9D23D3DB4}"/>
              </a:ext>
            </a:extLst>
          </p:cNvPr>
          <p:cNvGraphicFramePr>
            <a:graphicFrameLocks noGrp="1"/>
          </p:cNvGraphicFramePr>
          <p:nvPr>
            <p:extLst>
              <p:ext uri="{D42A27DB-BD31-4B8C-83A1-F6EECF244321}">
                <p14:modId xmlns:p14="http://schemas.microsoft.com/office/powerpoint/2010/main" val="3363887303"/>
              </p:ext>
            </p:extLst>
          </p:nvPr>
        </p:nvGraphicFramePr>
        <p:xfrm>
          <a:off x="1245477" y="3102795"/>
          <a:ext cx="4887310" cy="1854823"/>
        </p:xfrm>
        <a:graphic>
          <a:graphicData uri="http://schemas.openxmlformats.org/drawingml/2006/table">
            <a:tbl>
              <a:tblPr firstRow="1" bandRow="1">
                <a:tableStyleId>{21E4AEA4-8DFA-4A89-87EB-49C32662AFE0}</a:tableStyleId>
              </a:tblPr>
              <a:tblGrid>
                <a:gridCol w="2000742">
                  <a:extLst>
                    <a:ext uri="{9D8B030D-6E8A-4147-A177-3AD203B41FA5}">
                      <a16:colId xmlns:a16="http://schemas.microsoft.com/office/drawing/2014/main" val="379732951"/>
                    </a:ext>
                  </a:extLst>
                </a:gridCol>
                <a:gridCol w="1373077">
                  <a:extLst>
                    <a:ext uri="{9D8B030D-6E8A-4147-A177-3AD203B41FA5}">
                      <a16:colId xmlns:a16="http://schemas.microsoft.com/office/drawing/2014/main" val="2601487757"/>
                    </a:ext>
                  </a:extLst>
                </a:gridCol>
                <a:gridCol w="1513491">
                  <a:extLst>
                    <a:ext uri="{9D8B030D-6E8A-4147-A177-3AD203B41FA5}">
                      <a16:colId xmlns:a16="http://schemas.microsoft.com/office/drawing/2014/main" val="3863972752"/>
                    </a:ext>
                  </a:extLst>
                </a:gridCol>
              </a:tblGrid>
              <a:tr h="574663">
                <a:tc>
                  <a:txBody>
                    <a:bodyPr/>
                    <a:lstStyle/>
                    <a:p>
                      <a:endParaRPr lang="en-US" dirty="0"/>
                    </a:p>
                  </a:txBody>
                  <a:tcPr/>
                </a:tc>
                <a:tc>
                  <a:txBody>
                    <a:bodyPr/>
                    <a:lstStyle/>
                    <a:p>
                      <a:r>
                        <a:rPr lang="en-US" dirty="0">
                          <a:solidFill>
                            <a:schemeClr val="tx1"/>
                          </a:solidFill>
                        </a:rPr>
                        <a:t>Bots (497)</a:t>
                      </a:r>
                    </a:p>
                  </a:txBody>
                  <a:tcPr/>
                </a:tc>
                <a:tc>
                  <a:txBody>
                    <a:bodyPr/>
                    <a:lstStyle/>
                    <a:p>
                      <a:r>
                        <a:rPr lang="en-US" dirty="0">
                          <a:solidFill>
                            <a:schemeClr val="tx1"/>
                          </a:solidFill>
                        </a:rPr>
                        <a:t>Non-Bots(2094)</a:t>
                      </a:r>
                    </a:p>
                  </a:txBody>
                  <a:tcPr/>
                </a:tc>
                <a:extLst>
                  <a:ext uri="{0D108BD9-81ED-4DB2-BD59-A6C34878D82A}">
                    <a16:rowId xmlns:a16="http://schemas.microsoft.com/office/drawing/2014/main" val="4207000530"/>
                  </a:ext>
                </a:extLst>
              </a:tr>
              <a:tr h="574663">
                <a:tc>
                  <a:txBody>
                    <a:bodyPr/>
                    <a:lstStyle/>
                    <a:p>
                      <a:r>
                        <a:rPr lang="en-US" dirty="0"/>
                        <a:t>Promotional (697)</a:t>
                      </a:r>
                    </a:p>
                  </a:txBody>
                  <a:tcPr/>
                </a:tc>
                <a:tc>
                  <a:txBody>
                    <a:bodyPr/>
                    <a:lstStyle/>
                    <a:p>
                      <a:r>
                        <a:rPr lang="en-US" dirty="0"/>
                        <a:t>215</a:t>
                      </a:r>
                    </a:p>
                  </a:txBody>
                  <a:tcPr/>
                </a:tc>
                <a:tc>
                  <a:txBody>
                    <a:bodyPr/>
                    <a:lstStyle/>
                    <a:p>
                      <a:r>
                        <a:rPr lang="en-US" dirty="0"/>
                        <a:t>474</a:t>
                      </a:r>
                    </a:p>
                  </a:txBody>
                  <a:tcPr/>
                </a:tc>
                <a:extLst>
                  <a:ext uri="{0D108BD9-81ED-4DB2-BD59-A6C34878D82A}">
                    <a16:rowId xmlns:a16="http://schemas.microsoft.com/office/drawing/2014/main" val="2800703292"/>
                  </a:ext>
                </a:extLst>
              </a:tr>
              <a:tr h="574663">
                <a:tc>
                  <a:txBody>
                    <a:bodyPr/>
                    <a:lstStyle/>
                    <a:p>
                      <a:r>
                        <a:rPr lang="en-US" dirty="0"/>
                        <a:t>Non-Promotional(1890)</a:t>
                      </a:r>
                    </a:p>
                  </a:txBody>
                  <a:tcPr/>
                </a:tc>
                <a:tc>
                  <a:txBody>
                    <a:bodyPr/>
                    <a:lstStyle/>
                    <a:p>
                      <a:r>
                        <a:rPr lang="en-US" dirty="0"/>
                        <a:t>282</a:t>
                      </a:r>
                    </a:p>
                  </a:txBody>
                  <a:tcPr/>
                </a:tc>
                <a:tc>
                  <a:txBody>
                    <a:bodyPr/>
                    <a:lstStyle/>
                    <a:p>
                      <a:r>
                        <a:rPr lang="en-US" dirty="0"/>
                        <a:t>1580</a:t>
                      </a:r>
                    </a:p>
                  </a:txBody>
                  <a:tcPr/>
                </a:tc>
                <a:extLst>
                  <a:ext uri="{0D108BD9-81ED-4DB2-BD59-A6C34878D82A}">
                    <a16:rowId xmlns:a16="http://schemas.microsoft.com/office/drawing/2014/main" val="1058058530"/>
                  </a:ext>
                </a:extLst>
              </a:tr>
            </a:tbl>
          </a:graphicData>
        </a:graphic>
      </p:graphicFrame>
      <p:pic>
        <p:nvPicPr>
          <p:cNvPr id="8" name="Picture 7" descr="A screenshot of a cell phone&#10;&#10;Description automatically generated">
            <a:extLst>
              <a:ext uri="{FF2B5EF4-FFF2-40B4-BE49-F238E27FC236}">
                <a16:creationId xmlns:a16="http://schemas.microsoft.com/office/drawing/2014/main" id="{9B278ADD-55A9-4841-8C4D-C640B6448278}"/>
              </a:ext>
            </a:extLst>
          </p:cNvPr>
          <p:cNvPicPr>
            <a:picLocks noChangeAspect="1"/>
          </p:cNvPicPr>
          <p:nvPr/>
        </p:nvPicPr>
        <p:blipFill>
          <a:blip r:embed="rId2"/>
          <a:stretch>
            <a:fillRect/>
          </a:stretch>
        </p:blipFill>
        <p:spPr>
          <a:xfrm>
            <a:off x="7538107" y="3003278"/>
            <a:ext cx="2565400" cy="3390900"/>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8BEA3C0C-63DE-5242-BF7A-85D838093764}"/>
              </a:ext>
            </a:extLst>
          </p:cNvPr>
          <p:cNvPicPr>
            <a:picLocks noChangeAspect="1"/>
          </p:cNvPicPr>
          <p:nvPr/>
        </p:nvPicPr>
        <p:blipFill>
          <a:blip r:embed="rId3"/>
          <a:stretch>
            <a:fillRect/>
          </a:stretch>
        </p:blipFill>
        <p:spPr>
          <a:xfrm>
            <a:off x="9011307" y="3023602"/>
            <a:ext cx="1092200" cy="787400"/>
          </a:xfrm>
          <a:prstGeom prst="rect">
            <a:avLst/>
          </a:prstGeom>
        </p:spPr>
      </p:pic>
      <p:sp>
        <p:nvSpPr>
          <p:cNvPr id="6" name="TextBox 5">
            <a:extLst>
              <a:ext uri="{FF2B5EF4-FFF2-40B4-BE49-F238E27FC236}">
                <a16:creationId xmlns:a16="http://schemas.microsoft.com/office/drawing/2014/main" id="{1D0A2AAB-84FB-9147-8383-8E391998E1C7}"/>
              </a:ext>
            </a:extLst>
          </p:cNvPr>
          <p:cNvSpPr txBox="1"/>
          <p:nvPr/>
        </p:nvSpPr>
        <p:spPr>
          <a:xfrm>
            <a:off x="7538107" y="2535936"/>
            <a:ext cx="2422757" cy="307777"/>
          </a:xfrm>
          <a:prstGeom prst="rect">
            <a:avLst/>
          </a:prstGeom>
          <a:noFill/>
        </p:spPr>
        <p:txBody>
          <a:bodyPr wrap="square" rtlCol="0">
            <a:spAutoFit/>
          </a:bodyPr>
          <a:lstStyle/>
          <a:p>
            <a:r>
              <a:rPr lang="en-US" sz="1400" dirty="0"/>
              <a:t>  Promotional/Not vs Bot/Not</a:t>
            </a:r>
          </a:p>
        </p:txBody>
      </p:sp>
    </p:spTree>
    <p:extLst>
      <p:ext uri="{BB962C8B-B14F-4D97-AF65-F5344CB8AC3E}">
        <p14:creationId xmlns:p14="http://schemas.microsoft.com/office/powerpoint/2010/main" val="2684784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CA2B-7E9D-F04A-A73F-74F7A066D77D}"/>
              </a:ext>
            </a:extLst>
          </p:cNvPr>
          <p:cNvSpPr>
            <a:spLocks noGrp="1"/>
          </p:cNvSpPr>
          <p:nvPr>
            <p:ph type="title"/>
          </p:nvPr>
        </p:nvSpPr>
        <p:spPr>
          <a:xfrm>
            <a:off x="1103589" y="331074"/>
            <a:ext cx="10310645" cy="1072055"/>
          </a:xfrm>
        </p:spPr>
        <p:txBody>
          <a:bodyPr>
            <a:normAutofit fontScale="90000"/>
          </a:bodyPr>
          <a:lstStyle/>
          <a:p>
            <a:r>
              <a:rPr lang="en-US" dirty="0"/>
              <a:t>CONTENT ANALYSIS – PROMOTIONAL TWEETS vs. Facts/unverified facts</a:t>
            </a:r>
          </a:p>
        </p:txBody>
      </p:sp>
      <p:sp>
        <p:nvSpPr>
          <p:cNvPr id="3" name="Content Placeholder 2">
            <a:extLst>
              <a:ext uri="{FF2B5EF4-FFF2-40B4-BE49-F238E27FC236}">
                <a16:creationId xmlns:a16="http://schemas.microsoft.com/office/drawing/2014/main" id="{2FE5AEA4-94E4-084D-AAF1-B760BCAD204A}"/>
              </a:ext>
            </a:extLst>
          </p:cNvPr>
          <p:cNvSpPr>
            <a:spLocks noGrp="1"/>
          </p:cNvSpPr>
          <p:nvPr>
            <p:ph idx="1"/>
          </p:nvPr>
        </p:nvSpPr>
        <p:spPr>
          <a:xfrm>
            <a:off x="740980" y="1592317"/>
            <a:ext cx="11130454" cy="5123797"/>
          </a:xfrm>
        </p:spPr>
        <p:txBody>
          <a:bodyPr/>
          <a:lstStyle/>
          <a:p>
            <a:r>
              <a:rPr lang="en-US" dirty="0"/>
              <a:t>To further extend our study of the behavior of Bots, we cross analyzed the Promotional/Non-Promotional Tweets made </a:t>
            </a:r>
            <a:r>
              <a:rPr lang="en-US" b="1" dirty="0"/>
              <a:t>specifically by Bots</a:t>
            </a:r>
            <a:r>
              <a:rPr lang="en-US" dirty="0"/>
              <a:t> against the Facts and Unverified Facts regarding the medical use of Cannabis in our dataset.</a:t>
            </a:r>
          </a:p>
          <a:p>
            <a:r>
              <a:rPr lang="en-US" dirty="0"/>
              <a:t>As per our data, it was observed that all the Promotional Tweets made by Bots included only Unverified Facts and had zero Verified Facts regarding the medical use of Cannabis.</a:t>
            </a:r>
          </a:p>
          <a:p>
            <a:pPr marL="0" indent="0">
              <a:buNone/>
            </a:pPr>
            <a:r>
              <a:rPr lang="en-US" dirty="0"/>
              <a:t>			  </a:t>
            </a:r>
            <a:r>
              <a:rPr lang="en-US" b="1" dirty="0"/>
              <a:t>Filtered by Tweets made by Bots</a:t>
            </a:r>
          </a:p>
          <a:p>
            <a:endParaRPr lang="en-US" dirty="0"/>
          </a:p>
        </p:txBody>
      </p:sp>
      <p:graphicFrame>
        <p:nvGraphicFramePr>
          <p:cNvPr id="4" name="Table 3">
            <a:extLst>
              <a:ext uri="{FF2B5EF4-FFF2-40B4-BE49-F238E27FC236}">
                <a16:creationId xmlns:a16="http://schemas.microsoft.com/office/drawing/2014/main" id="{7455BAD6-CA11-A249-8637-48330A995455}"/>
              </a:ext>
            </a:extLst>
          </p:cNvPr>
          <p:cNvGraphicFramePr>
            <a:graphicFrameLocks noGrp="1"/>
          </p:cNvGraphicFramePr>
          <p:nvPr>
            <p:extLst>
              <p:ext uri="{D42A27DB-BD31-4B8C-83A1-F6EECF244321}">
                <p14:modId xmlns:p14="http://schemas.microsoft.com/office/powerpoint/2010/main" val="713095367"/>
              </p:ext>
            </p:extLst>
          </p:nvPr>
        </p:nvGraphicFramePr>
        <p:xfrm>
          <a:off x="1103589" y="3996996"/>
          <a:ext cx="4619294" cy="2199288"/>
        </p:xfrm>
        <a:graphic>
          <a:graphicData uri="http://schemas.openxmlformats.org/drawingml/2006/table">
            <a:tbl>
              <a:tblPr firstRow="1" bandRow="1">
                <a:tableStyleId>{21E4AEA4-8DFA-4A89-87EB-49C32662AFE0}</a:tableStyleId>
              </a:tblPr>
              <a:tblGrid>
                <a:gridCol w="1891859">
                  <a:extLst>
                    <a:ext uri="{9D8B030D-6E8A-4147-A177-3AD203B41FA5}">
                      <a16:colId xmlns:a16="http://schemas.microsoft.com/office/drawing/2014/main" val="2244490579"/>
                    </a:ext>
                  </a:extLst>
                </a:gridCol>
                <a:gridCol w="1308538">
                  <a:extLst>
                    <a:ext uri="{9D8B030D-6E8A-4147-A177-3AD203B41FA5}">
                      <a16:colId xmlns:a16="http://schemas.microsoft.com/office/drawing/2014/main" val="3966819145"/>
                    </a:ext>
                  </a:extLst>
                </a:gridCol>
                <a:gridCol w="1418897">
                  <a:extLst>
                    <a:ext uri="{9D8B030D-6E8A-4147-A177-3AD203B41FA5}">
                      <a16:colId xmlns:a16="http://schemas.microsoft.com/office/drawing/2014/main" val="1302136857"/>
                    </a:ext>
                  </a:extLst>
                </a:gridCol>
              </a:tblGrid>
              <a:tr h="733096">
                <a:tc>
                  <a:txBody>
                    <a:bodyPr/>
                    <a:lstStyle/>
                    <a:p>
                      <a:endParaRPr lang="en-US" dirty="0">
                        <a:solidFill>
                          <a:schemeClr val="tx1"/>
                        </a:solidFill>
                      </a:endParaRPr>
                    </a:p>
                  </a:txBody>
                  <a:tcPr/>
                </a:tc>
                <a:tc>
                  <a:txBody>
                    <a:bodyPr/>
                    <a:lstStyle/>
                    <a:p>
                      <a:r>
                        <a:rPr lang="en-US" dirty="0">
                          <a:solidFill>
                            <a:schemeClr val="tx1"/>
                          </a:solidFill>
                        </a:rPr>
                        <a:t>Facts(4)</a:t>
                      </a:r>
                    </a:p>
                  </a:txBody>
                  <a:tcPr/>
                </a:tc>
                <a:tc>
                  <a:txBody>
                    <a:bodyPr/>
                    <a:lstStyle/>
                    <a:p>
                      <a:r>
                        <a:rPr lang="en-US" dirty="0">
                          <a:solidFill>
                            <a:schemeClr val="tx1"/>
                          </a:solidFill>
                        </a:rPr>
                        <a:t>Unverified Facts(493)</a:t>
                      </a:r>
                    </a:p>
                  </a:txBody>
                  <a:tcPr/>
                </a:tc>
                <a:extLst>
                  <a:ext uri="{0D108BD9-81ED-4DB2-BD59-A6C34878D82A}">
                    <a16:rowId xmlns:a16="http://schemas.microsoft.com/office/drawing/2014/main" val="4121449811"/>
                  </a:ext>
                </a:extLst>
              </a:tr>
              <a:tr h="733096">
                <a:tc>
                  <a:txBody>
                    <a:bodyPr/>
                    <a:lstStyle/>
                    <a:p>
                      <a:r>
                        <a:rPr lang="en-US" dirty="0"/>
                        <a:t>Promotion(215)</a:t>
                      </a:r>
                    </a:p>
                  </a:txBody>
                  <a:tcPr/>
                </a:tc>
                <a:tc>
                  <a:txBody>
                    <a:bodyPr/>
                    <a:lstStyle/>
                    <a:p>
                      <a:r>
                        <a:rPr lang="en-US" dirty="0"/>
                        <a:t>0</a:t>
                      </a:r>
                    </a:p>
                  </a:txBody>
                  <a:tcPr/>
                </a:tc>
                <a:tc>
                  <a:txBody>
                    <a:bodyPr/>
                    <a:lstStyle/>
                    <a:p>
                      <a:r>
                        <a:rPr lang="en-US" dirty="0"/>
                        <a:t>215</a:t>
                      </a:r>
                    </a:p>
                  </a:txBody>
                  <a:tcPr/>
                </a:tc>
                <a:extLst>
                  <a:ext uri="{0D108BD9-81ED-4DB2-BD59-A6C34878D82A}">
                    <a16:rowId xmlns:a16="http://schemas.microsoft.com/office/drawing/2014/main" val="1957538912"/>
                  </a:ext>
                </a:extLst>
              </a:tr>
              <a:tr h="733096">
                <a:tc>
                  <a:txBody>
                    <a:bodyPr/>
                    <a:lstStyle/>
                    <a:p>
                      <a:r>
                        <a:rPr lang="en-US" dirty="0"/>
                        <a:t>Non-Promotional(282)</a:t>
                      </a:r>
                    </a:p>
                  </a:txBody>
                  <a:tcPr/>
                </a:tc>
                <a:tc>
                  <a:txBody>
                    <a:bodyPr/>
                    <a:lstStyle/>
                    <a:p>
                      <a:r>
                        <a:rPr lang="en-US" dirty="0"/>
                        <a:t>4</a:t>
                      </a:r>
                    </a:p>
                  </a:txBody>
                  <a:tcPr/>
                </a:tc>
                <a:tc>
                  <a:txBody>
                    <a:bodyPr/>
                    <a:lstStyle/>
                    <a:p>
                      <a:r>
                        <a:rPr lang="en-US" dirty="0"/>
                        <a:t>278</a:t>
                      </a:r>
                    </a:p>
                  </a:txBody>
                  <a:tcPr/>
                </a:tc>
                <a:extLst>
                  <a:ext uri="{0D108BD9-81ED-4DB2-BD59-A6C34878D82A}">
                    <a16:rowId xmlns:a16="http://schemas.microsoft.com/office/drawing/2014/main" val="2615975069"/>
                  </a:ext>
                </a:extLst>
              </a:tr>
            </a:tbl>
          </a:graphicData>
        </a:graphic>
      </p:graphicFrame>
      <p:pic>
        <p:nvPicPr>
          <p:cNvPr id="8" name="Picture 7" descr="A picture containing drawing&#10;&#10;Description automatically generated">
            <a:extLst>
              <a:ext uri="{FF2B5EF4-FFF2-40B4-BE49-F238E27FC236}">
                <a16:creationId xmlns:a16="http://schemas.microsoft.com/office/drawing/2014/main" id="{1425C20C-C671-B940-BE6F-4F1626FE85EA}"/>
              </a:ext>
            </a:extLst>
          </p:cNvPr>
          <p:cNvPicPr>
            <a:picLocks noChangeAspect="1"/>
          </p:cNvPicPr>
          <p:nvPr/>
        </p:nvPicPr>
        <p:blipFill>
          <a:blip r:embed="rId2"/>
          <a:stretch>
            <a:fillRect/>
          </a:stretch>
        </p:blipFill>
        <p:spPr>
          <a:xfrm>
            <a:off x="8116833" y="3704896"/>
            <a:ext cx="2527300" cy="3011218"/>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D900E0C4-8FE0-3A43-8552-5215267A651C}"/>
              </a:ext>
            </a:extLst>
          </p:cNvPr>
          <p:cNvPicPr>
            <a:picLocks noChangeAspect="1"/>
          </p:cNvPicPr>
          <p:nvPr/>
        </p:nvPicPr>
        <p:blipFill>
          <a:blip r:embed="rId3"/>
          <a:stretch>
            <a:fillRect/>
          </a:stretch>
        </p:blipFill>
        <p:spPr>
          <a:xfrm>
            <a:off x="9439986" y="3704896"/>
            <a:ext cx="1211865" cy="584200"/>
          </a:xfrm>
          <a:prstGeom prst="rect">
            <a:avLst/>
          </a:prstGeom>
        </p:spPr>
      </p:pic>
      <p:sp>
        <p:nvSpPr>
          <p:cNvPr id="7" name="TextBox 6">
            <a:extLst>
              <a:ext uri="{FF2B5EF4-FFF2-40B4-BE49-F238E27FC236}">
                <a16:creationId xmlns:a16="http://schemas.microsoft.com/office/drawing/2014/main" id="{7130E5CB-87C3-E145-AE14-E376605B610C}"/>
              </a:ext>
            </a:extLst>
          </p:cNvPr>
          <p:cNvSpPr txBox="1"/>
          <p:nvPr/>
        </p:nvSpPr>
        <p:spPr>
          <a:xfrm>
            <a:off x="8116833" y="3361819"/>
            <a:ext cx="2422757" cy="307777"/>
          </a:xfrm>
          <a:prstGeom prst="rect">
            <a:avLst/>
          </a:prstGeom>
          <a:noFill/>
        </p:spPr>
        <p:txBody>
          <a:bodyPr wrap="square" rtlCol="0">
            <a:spAutoFit/>
          </a:bodyPr>
          <a:lstStyle/>
          <a:p>
            <a:r>
              <a:rPr lang="en-US" sz="1400" dirty="0"/>
              <a:t>  Promotional/Not vs Fact/Not</a:t>
            </a:r>
          </a:p>
        </p:txBody>
      </p:sp>
    </p:spTree>
    <p:extLst>
      <p:ext uri="{BB962C8B-B14F-4D97-AF65-F5344CB8AC3E}">
        <p14:creationId xmlns:p14="http://schemas.microsoft.com/office/powerpoint/2010/main" val="56864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F498-8F6E-0644-808C-180CB92A7D54}"/>
              </a:ext>
            </a:extLst>
          </p:cNvPr>
          <p:cNvSpPr>
            <a:spLocks noGrp="1"/>
          </p:cNvSpPr>
          <p:nvPr>
            <p:ph type="title"/>
          </p:nvPr>
        </p:nvSpPr>
        <p:spPr>
          <a:xfrm>
            <a:off x="1876097" y="324691"/>
            <a:ext cx="8434551" cy="895639"/>
          </a:xfrm>
        </p:spPr>
        <p:txBody>
          <a:bodyPr/>
          <a:lstStyle/>
          <a:p>
            <a:r>
              <a:rPr lang="en-US" dirty="0"/>
              <a:t>FINDINGS</a:t>
            </a:r>
          </a:p>
        </p:txBody>
      </p:sp>
      <p:sp>
        <p:nvSpPr>
          <p:cNvPr id="3" name="Content Placeholder 2">
            <a:extLst>
              <a:ext uri="{FF2B5EF4-FFF2-40B4-BE49-F238E27FC236}">
                <a16:creationId xmlns:a16="http://schemas.microsoft.com/office/drawing/2014/main" id="{CD59F945-3619-7D48-88A3-1E2629E70755}"/>
              </a:ext>
            </a:extLst>
          </p:cNvPr>
          <p:cNvSpPr>
            <a:spLocks noGrp="1"/>
          </p:cNvSpPr>
          <p:nvPr>
            <p:ph idx="1"/>
          </p:nvPr>
        </p:nvSpPr>
        <p:spPr>
          <a:xfrm>
            <a:off x="1110021" y="1220330"/>
            <a:ext cx="9616965" cy="5049841"/>
          </a:xfrm>
        </p:spPr>
        <p:txBody>
          <a:bodyPr>
            <a:normAutofit fontScale="85000" lnSpcReduction="10000"/>
          </a:bodyPr>
          <a:lstStyle/>
          <a:p>
            <a:pPr marL="0" indent="0">
              <a:buNone/>
            </a:pPr>
            <a:endParaRPr lang="en-US" sz="500" b="1" u="sng" dirty="0"/>
          </a:p>
          <a:p>
            <a:r>
              <a:rPr lang="en-US" dirty="0"/>
              <a:t>We found out that approximately 1 % of tweets (3490 tweets) were mentioning Medical claims about using Cannabis out of 378348 tweets mentioning Cannabis keywords. Captured between November 2019- March 2020.</a:t>
            </a:r>
          </a:p>
          <a:p>
            <a:r>
              <a:rPr lang="en-US" dirty="0"/>
              <a:t>Out of 2588 unique tweets mentioning medical claims of using Cannabis, only1.12 % are Verified Facts and all other are Misinformation (Unverified Facts) regarding Medical usage of Cannabis.  </a:t>
            </a:r>
          </a:p>
          <a:p>
            <a:endParaRPr lang="en-US" sz="900" dirty="0"/>
          </a:p>
          <a:p>
            <a:pPr marL="0" indent="0">
              <a:buNone/>
            </a:pPr>
            <a:r>
              <a:rPr lang="en-US" b="1" u="sng" dirty="0" err="1"/>
              <a:t>Behaviour</a:t>
            </a:r>
            <a:r>
              <a:rPr lang="en-US" b="1" u="sng" dirty="0"/>
              <a:t> of Bots by Volume:</a:t>
            </a:r>
            <a:endParaRPr lang="en-US" sz="500" dirty="0"/>
          </a:p>
          <a:p>
            <a:r>
              <a:rPr lang="en-US" dirty="0"/>
              <a:t>Tweets made by Bots contributed to 23.5% of total 3490 tweets and remaining were made by non bot accounts.</a:t>
            </a:r>
          </a:p>
          <a:p>
            <a:r>
              <a:rPr lang="en-US" dirty="0"/>
              <a:t>Also there are 2128 unique user accounts which made Health claims regarding the use of Cannabis out of which 12% of user accounts(255 user handles) were bots and remaining 1839 were non-bots accounts. </a:t>
            </a:r>
          </a:p>
          <a:p>
            <a:pPr marL="0" indent="0">
              <a:buNone/>
            </a:pPr>
            <a:endParaRPr lang="en-US" sz="900" dirty="0"/>
          </a:p>
          <a:p>
            <a:pPr marL="0" indent="0">
              <a:buNone/>
            </a:pPr>
            <a:r>
              <a:rPr lang="en-US" b="1" u="sng" dirty="0" err="1"/>
              <a:t>Behaviour</a:t>
            </a:r>
            <a:r>
              <a:rPr lang="en-US" b="1" u="sng" dirty="0"/>
              <a:t> of Bots by Time period:</a:t>
            </a:r>
            <a:endParaRPr lang="en-US" sz="500" dirty="0"/>
          </a:p>
          <a:p>
            <a:r>
              <a:rPr lang="en-US" dirty="0"/>
              <a:t>Bot seems to be most active on Monday which contributed to 28 % of total 822 tweets made by bots. There is no significant difference in tweets made by Bots on other days of week.</a:t>
            </a:r>
          </a:p>
          <a:p>
            <a:r>
              <a:rPr lang="en-US" dirty="0"/>
              <a:t>Also most of tweets made by bots are in the month of December contributing to 32% of total 822 Bot tweets. For other months frequency of tweets made by Bot accounts is similar.</a:t>
            </a:r>
          </a:p>
          <a:p>
            <a:r>
              <a:rPr lang="en-US" dirty="0"/>
              <a:t>Bots activity is highest at night and 70 % of Bots make 1 or 2 tweets per day.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01999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3AAA-3638-784C-BAAC-C168CE735AE9}"/>
              </a:ext>
            </a:extLst>
          </p:cNvPr>
          <p:cNvSpPr>
            <a:spLocks noGrp="1"/>
          </p:cNvSpPr>
          <p:nvPr>
            <p:ph type="title"/>
          </p:nvPr>
        </p:nvSpPr>
        <p:spPr>
          <a:xfrm>
            <a:off x="1028699" y="300039"/>
            <a:ext cx="10344151" cy="817934"/>
          </a:xfrm>
        </p:spPr>
        <p:txBody>
          <a:bodyPr/>
          <a:lstStyle/>
          <a:p>
            <a:r>
              <a:rPr lang="en-US" dirty="0"/>
              <a:t>MOTIVATION</a:t>
            </a:r>
          </a:p>
        </p:txBody>
      </p:sp>
      <p:sp>
        <p:nvSpPr>
          <p:cNvPr id="3" name="Content Placeholder 2">
            <a:extLst>
              <a:ext uri="{FF2B5EF4-FFF2-40B4-BE49-F238E27FC236}">
                <a16:creationId xmlns:a16="http://schemas.microsoft.com/office/drawing/2014/main" id="{DB1FCF40-022B-DD47-8887-7518CCC8895F}"/>
              </a:ext>
            </a:extLst>
          </p:cNvPr>
          <p:cNvSpPr>
            <a:spLocks noGrp="1"/>
          </p:cNvSpPr>
          <p:nvPr>
            <p:ph idx="1"/>
          </p:nvPr>
        </p:nvSpPr>
        <p:spPr>
          <a:xfrm>
            <a:off x="1028699" y="1402605"/>
            <a:ext cx="10494607" cy="4399891"/>
          </a:xfrm>
        </p:spPr>
        <p:txBody>
          <a:bodyPr>
            <a:normAutofit/>
          </a:bodyPr>
          <a:lstStyle/>
          <a:p>
            <a:r>
              <a:rPr lang="en-US" sz="2400" dirty="0"/>
              <a:t>Laws permitting the use of Cannabis for medical and recreational use in many states across US, has lowered prices and increased the availability of cannabis.</a:t>
            </a:r>
          </a:p>
          <a:p>
            <a:r>
              <a:rPr lang="en-US" sz="2400" dirty="0"/>
              <a:t>Marijuana is legal in 11 states for adults over the age of 21, and legal for medical use in 33 states. </a:t>
            </a:r>
          </a:p>
          <a:p>
            <a:r>
              <a:rPr lang="en-US" sz="2400" dirty="0"/>
              <a:t>Misinformation and repeated use of cannabis can cause some health implications.</a:t>
            </a:r>
          </a:p>
          <a:p>
            <a:pPr marL="0" indent="0">
              <a:buNone/>
            </a:pPr>
            <a:endParaRPr lang="en-US" sz="2400" dirty="0"/>
          </a:p>
        </p:txBody>
      </p:sp>
      <p:graphicFrame>
        <p:nvGraphicFramePr>
          <p:cNvPr id="6" name="Table 5">
            <a:extLst>
              <a:ext uri="{FF2B5EF4-FFF2-40B4-BE49-F238E27FC236}">
                <a16:creationId xmlns:a16="http://schemas.microsoft.com/office/drawing/2014/main" id="{3AFBEC30-9012-AB43-BE83-99C83C1EE040}"/>
              </a:ext>
            </a:extLst>
          </p:cNvPr>
          <p:cNvGraphicFramePr>
            <a:graphicFrameLocks noGrp="1"/>
          </p:cNvGraphicFramePr>
          <p:nvPr/>
        </p:nvGraphicFramePr>
        <p:xfrm>
          <a:off x="1228725" y="3887602"/>
          <a:ext cx="4257675" cy="1883386"/>
        </p:xfrm>
        <a:graphic>
          <a:graphicData uri="http://schemas.openxmlformats.org/drawingml/2006/table">
            <a:tbl>
              <a:tblPr firstRow="1" bandRow="1">
                <a:tableStyleId>{5C22544A-7EE6-4342-B048-85BDC9FD1C3A}</a:tableStyleId>
              </a:tblPr>
              <a:tblGrid>
                <a:gridCol w="4257675">
                  <a:extLst>
                    <a:ext uri="{9D8B030D-6E8A-4147-A177-3AD203B41FA5}">
                      <a16:colId xmlns:a16="http://schemas.microsoft.com/office/drawing/2014/main" val="3712440851"/>
                    </a:ext>
                  </a:extLst>
                </a:gridCol>
              </a:tblGrid>
              <a:tr h="578818">
                <a:tc>
                  <a:txBody>
                    <a:bodyPr/>
                    <a:lstStyle/>
                    <a:p>
                      <a:pPr algn="ctr"/>
                      <a:r>
                        <a:rPr lang="en-US" sz="2400" dirty="0">
                          <a:solidFill>
                            <a:schemeClr val="tx1"/>
                          </a:solidFill>
                        </a:rPr>
                        <a:t>Some Health Outcomes</a:t>
                      </a:r>
                    </a:p>
                  </a:txBody>
                  <a:tcPr>
                    <a:solidFill>
                      <a:schemeClr val="tx2">
                        <a:lumMod val="20000"/>
                        <a:lumOff val="80000"/>
                      </a:schemeClr>
                    </a:solidFill>
                  </a:tcPr>
                </a:tc>
                <a:extLst>
                  <a:ext uri="{0D108BD9-81ED-4DB2-BD59-A6C34878D82A}">
                    <a16:rowId xmlns:a16="http://schemas.microsoft.com/office/drawing/2014/main" val="690353545"/>
                  </a:ext>
                </a:extLst>
              </a:tr>
              <a:tr h="578818">
                <a:tc>
                  <a:txBody>
                    <a:bodyPr/>
                    <a:lstStyle/>
                    <a:p>
                      <a:r>
                        <a:rPr lang="en-US" sz="2000" dirty="0"/>
                        <a:t>Impaired short-term memory </a:t>
                      </a:r>
                    </a:p>
                  </a:txBody>
                  <a:tcPr>
                    <a:solidFill>
                      <a:schemeClr val="accent2"/>
                    </a:solidFill>
                  </a:tcPr>
                </a:tc>
                <a:extLst>
                  <a:ext uri="{0D108BD9-81ED-4DB2-BD59-A6C34878D82A}">
                    <a16:rowId xmlns:a16="http://schemas.microsoft.com/office/drawing/2014/main" val="3437552663"/>
                  </a:ext>
                </a:extLst>
              </a:tr>
              <a:tr h="725750">
                <a:tc>
                  <a:txBody>
                    <a:bodyPr/>
                    <a:lstStyle/>
                    <a:p>
                      <a:r>
                        <a:rPr lang="en-US" sz="2000" dirty="0"/>
                        <a:t>Impaired coordination &amp; attention</a:t>
                      </a:r>
                    </a:p>
                    <a:p>
                      <a:endParaRPr lang="en-US" dirty="0"/>
                    </a:p>
                  </a:txBody>
                  <a:tcPr>
                    <a:solidFill>
                      <a:schemeClr val="accent2"/>
                    </a:solidFill>
                  </a:tcPr>
                </a:tc>
                <a:extLst>
                  <a:ext uri="{0D108BD9-81ED-4DB2-BD59-A6C34878D82A}">
                    <a16:rowId xmlns:a16="http://schemas.microsoft.com/office/drawing/2014/main" val="45752972"/>
                  </a:ext>
                </a:extLst>
              </a:tr>
            </a:tbl>
          </a:graphicData>
        </a:graphic>
      </p:graphicFrame>
      <p:graphicFrame>
        <p:nvGraphicFramePr>
          <p:cNvPr id="7" name="Table 6">
            <a:extLst>
              <a:ext uri="{FF2B5EF4-FFF2-40B4-BE49-F238E27FC236}">
                <a16:creationId xmlns:a16="http://schemas.microsoft.com/office/drawing/2014/main" id="{D3688B08-3579-0E41-A1D9-69F6679F4182}"/>
              </a:ext>
            </a:extLst>
          </p:cNvPr>
          <p:cNvGraphicFramePr>
            <a:graphicFrameLocks noGrp="1"/>
          </p:cNvGraphicFramePr>
          <p:nvPr/>
        </p:nvGraphicFramePr>
        <p:xfrm>
          <a:off x="5686426" y="3887602"/>
          <a:ext cx="5686424" cy="1883387"/>
        </p:xfrm>
        <a:graphic>
          <a:graphicData uri="http://schemas.openxmlformats.org/drawingml/2006/table">
            <a:tbl>
              <a:tblPr firstRow="1" bandRow="1">
                <a:tableStyleId>{5C22544A-7EE6-4342-B048-85BDC9FD1C3A}</a:tableStyleId>
              </a:tblPr>
              <a:tblGrid>
                <a:gridCol w="5686424">
                  <a:extLst>
                    <a:ext uri="{9D8B030D-6E8A-4147-A177-3AD203B41FA5}">
                      <a16:colId xmlns:a16="http://schemas.microsoft.com/office/drawing/2014/main" val="3712440851"/>
                    </a:ext>
                  </a:extLst>
                </a:gridCol>
              </a:tblGrid>
              <a:tr h="731675">
                <a:tc>
                  <a:txBody>
                    <a:bodyPr/>
                    <a:lstStyle/>
                    <a:p>
                      <a:pPr algn="ctr"/>
                      <a:r>
                        <a:rPr lang="en-US" sz="2400" dirty="0">
                          <a:solidFill>
                            <a:schemeClr val="tx1"/>
                          </a:solidFill>
                        </a:rPr>
                        <a:t>Repeated Cannabis Use could lead to </a:t>
                      </a:r>
                    </a:p>
                  </a:txBody>
                  <a:tcPr>
                    <a:solidFill>
                      <a:schemeClr val="tx2">
                        <a:lumMod val="20000"/>
                        <a:lumOff val="80000"/>
                      </a:schemeClr>
                    </a:solidFill>
                  </a:tcPr>
                </a:tc>
                <a:extLst>
                  <a:ext uri="{0D108BD9-81ED-4DB2-BD59-A6C34878D82A}">
                    <a16:rowId xmlns:a16="http://schemas.microsoft.com/office/drawing/2014/main" val="690353545"/>
                  </a:ext>
                </a:extLst>
              </a:tr>
              <a:tr h="575856">
                <a:tc>
                  <a:txBody>
                    <a:bodyPr/>
                    <a:lstStyle/>
                    <a:p>
                      <a:r>
                        <a:rPr lang="en-US" sz="2000" dirty="0"/>
                        <a:t>Addiction</a:t>
                      </a:r>
                    </a:p>
                  </a:txBody>
                  <a:tcPr>
                    <a:solidFill>
                      <a:schemeClr val="accent2"/>
                    </a:solidFill>
                  </a:tcPr>
                </a:tc>
                <a:extLst>
                  <a:ext uri="{0D108BD9-81ED-4DB2-BD59-A6C34878D82A}">
                    <a16:rowId xmlns:a16="http://schemas.microsoft.com/office/drawing/2014/main" val="3437552663"/>
                  </a:ext>
                </a:extLst>
              </a:tr>
              <a:tr h="575856">
                <a:tc>
                  <a:txBody>
                    <a:bodyPr/>
                    <a:lstStyle/>
                    <a:p>
                      <a:r>
                        <a:rPr lang="en-US" sz="2000" dirty="0"/>
                        <a:t>Increased risk for other substance abuse </a:t>
                      </a:r>
                    </a:p>
                  </a:txBody>
                  <a:tcPr>
                    <a:solidFill>
                      <a:schemeClr val="accent2"/>
                    </a:solidFill>
                  </a:tcPr>
                </a:tc>
                <a:extLst>
                  <a:ext uri="{0D108BD9-81ED-4DB2-BD59-A6C34878D82A}">
                    <a16:rowId xmlns:a16="http://schemas.microsoft.com/office/drawing/2014/main" val="2290380133"/>
                  </a:ext>
                </a:extLst>
              </a:tr>
            </a:tbl>
          </a:graphicData>
        </a:graphic>
      </p:graphicFrame>
    </p:spTree>
    <p:extLst>
      <p:ext uri="{BB962C8B-B14F-4D97-AF65-F5344CB8AC3E}">
        <p14:creationId xmlns:p14="http://schemas.microsoft.com/office/powerpoint/2010/main" val="1931574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F498-8F6E-0644-808C-180CB92A7D54}"/>
              </a:ext>
            </a:extLst>
          </p:cNvPr>
          <p:cNvSpPr>
            <a:spLocks noGrp="1"/>
          </p:cNvSpPr>
          <p:nvPr>
            <p:ph type="title"/>
          </p:nvPr>
        </p:nvSpPr>
        <p:spPr>
          <a:xfrm>
            <a:off x="1876097" y="324691"/>
            <a:ext cx="8434551" cy="895639"/>
          </a:xfrm>
        </p:spPr>
        <p:txBody>
          <a:bodyPr/>
          <a:lstStyle/>
          <a:p>
            <a:r>
              <a:rPr lang="en-US" dirty="0"/>
              <a:t>FINDINGS</a:t>
            </a:r>
          </a:p>
        </p:txBody>
      </p:sp>
      <p:sp>
        <p:nvSpPr>
          <p:cNvPr id="3" name="Content Placeholder 2">
            <a:extLst>
              <a:ext uri="{FF2B5EF4-FFF2-40B4-BE49-F238E27FC236}">
                <a16:creationId xmlns:a16="http://schemas.microsoft.com/office/drawing/2014/main" id="{CD59F945-3619-7D48-88A3-1E2629E70755}"/>
              </a:ext>
            </a:extLst>
          </p:cNvPr>
          <p:cNvSpPr>
            <a:spLocks noGrp="1"/>
          </p:cNvSpPr>
          <p:nvPr>
            <p:ph idx="1"/>
          </p:nvPr>
        </p:nvSpPr>
        <p:spPr>
          <a:xfrm>
            <a:off x="1110021" y="1731309"/>
            <a:ext cx="9616965" cy="4538862"/>
          </a:xfrm>
        </p:spPr>
        <p:txBody>
          <a:bodyPr>
            <a:normAutofit/>
          </a:bodyPr>
          <a:lstStyle/>
          <a:p>
            <a:pPr marL="0" indent="0">
              <a:buNone/>
            </a:pPr>
            <a:r>
              <a:rPr lang="en-US" b="1" u="sng" dirty="0"/>
              <a:t>Source Analysis of Bots:</a:t>
            </a:r>
          </a:p>
          <a:p>
            <a:r>
              <a:rPr lang="en-US" dirty="0"/>
              <a:t>72% of Bots tweets have </a:t>
            </a:r>
            <a:r>
              <a:rPr lang="en-US" dirty="0" err="1"/>
              <a:t>url</a:t>
            </a:r>
            <a:r>
              <a:rPr lang="en-US" dirty="0"/>
              <a:t> in them  and there were 10 unique user mentions (@person tagging) and which were having more than 100k followers. It seems that bots which makes user mentions seems to tag popular twitter accounts. Also 27 % of total 3490 tweets are Promotional and all Promotional tweets made by Bots are Unverified Facts regarding Health claims about use of Cannabis </a:t>
            </a:r>
          </a:p>
          <a:p>
            <a:endParaRPr lang="en-US" dirty="0"/>
          </a:p>
          <a:p>
            <a:pPr marL="0" indent="0">
              <a:buNone/>
            </a:pPr>
            <a:endParaRPr lang="en-US" dirty="0"/>
          </a:p>
        </p:txBody>
      </p:sp>
    </p:spTree>
    <p:extLst>
      <p:ext uri="{BB962C8B-B14F-4D97-AF65-F5344CB8AC3E}">
        <p14:creationId xmlns:p14="http://schemas.microsoft.com/office/powerpoint/2010/main" val="704287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8CA1-AEB5-C640-B369-A83951F585A4}"/>
              </a:ext>
            </a:extLst>
          </p:cNvPr>
          <p:cNvSpPr>
            <a:spLocks noGrp="1"/>
          </p:cNvSpPr>
          <p:nvPr>
            <p:ph type="title"/>
          </p:nvPr>
        </p:nvSpPr>
        <p:spPr>
          <a:xfrm>
            <a:off x="2231136" y="684276"/>
            <a:ext cx="7729728" cy="790956"/>
          </a:xfrm>
        </p:spPr>
        <p:txBody>
          <a:bodyPr/>
          <a:lstStyle/>
          <a:p>
            <a:r>
              <a:rPr lang="en-US" dirty="0"/>
              <a:t>CONCLUSION</a:t>
            </a:r>
          </a:p>
        </p:txBody>
      </p:sp>
      <p:sp>
        <p:nvSpPr>
          <p:cNvPr id="3" name="Content Placeholder 2">
            <a:extLst>
              <a:ext uri="{FF2B5EF4-FFF2-40B4-BE49-F238E27FC236}">
                <a16:creationId xmlns:a16="http://schemas.microsoft.com/office/drawing/2014/main" id="{7542D301-FA58-E045-9729-7D1F2D6BA863}"/>
              </a:ext>
            </a:extLst>
          </p:cNvPr>
          <p:cNvSpPr>
            <a:spLocks noGrp="1"/>
          </p:cNvSpPr>
          <p:nvPr>
            <p:ph idx="1"/>
          </p:nvPr>
        </p:nvSpPr>
        <p:spPr>
          <a:xfrm>
            <a:off x="1182624" y="1816608"/>
            <a:ext cx="9473184" cy="4357116"/>
          </a:xfrm>
        </p:spPr>
        <p:txBody>
          <a:bodyPr>
            <a:normAutofit/>
          </a:bodyPr>
          <a:lstStyle/>
          <a:p>
            <a:pPr algn="just"/>
            <a:r>
              <a:rPr lang="en-US" dirty="0"/>
              <a:t>We’ve addressed the challenges of analyzing unstructured Tweets’ content by implementing efficient algorithms. As a result, we’ve extracted many valuable information.</a:t>
            </a:r>
          </a:p>
          <a:p>
            <a:pPr algn="just"/>
            <a:r>
              <a:rPr lang="en-US" dirty="0"/>
              <a:t>Firstly, the proportion of tweets making unverified medical claims regarding the use of Cannabis in twitter is alarmingly high(99%), which has to be addressed as misinformation and repeated use of Cannabis can cause serious health implications.</a:t>
            </a:r>
          </a:p>
          <a:p>
            <a:pPr algn="just"/>
            <a:r>
              <a:rPr lang="en-US" dirty="0"/>
              <a:t>Secondly, the social bots in twitter often made unverified health claims. Also, our result reveals strong level of association amongst groups of Bots, likely forming networks of Bots. Also, promotional tweets made by Social Bots made unsubstantiated health claims and tried to sell a product. </a:t>
            </a:r>
          </a:p>
          <a:p>
            <a:pPr algn="just"/>
            <a:r>
              <a:rPr lang="en-US" dirty="0"/>
              <a:t>Focus on these unsubstantiated claims regarding Cannabis use perpetuating in Twitter is essential as it may have serious implications like cannabis dependence and additional health consequences as more and more people are experimenting with Cannabis use in the light of the legalization of medical and recreational use of Cannabis in many states across the US.</a:t>
            </a:r>
          </a:p>
          <a:p>
            <a:endParaRPr lang="en-US" dirty="0"/>
          </a:p>
          <a:p>
            <a:endParaRPr lang="en-US" dirty="0"/>
          </a:p>
          <a:p>
            <a:endParaRPr lang="en-US" dirty="0"/>
          </a:p>
        </p:txBody>
      </p:sp>
    </p:spTree>
    <p:extLst>
      <p:ext uri="{BB962C8B-B14F-4D97-AF65-F5344CB8AC3E}">
        <p14:creationId xmlns:p14="http://schemas.microsoft.com/office/powerpoint/2010/main" val="196758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1D26-BE63-4D0E-B33E-1AA0675CA71D}"/>
              </a:ext>
            </a:extLst>
          </p:cNvPr>
          <p:cNvSpPr>
            <a:spLocks noGrp="1"/>
          </p:cNvSpPr>
          <p:nvPr>
            <p:ph type="title"/>
          </p:nvPr>
        </p:nvSpPr>
        <p:spPr>
          <a:xfrm>
            <a:off x="1066800" y="642594"/>
            <a:ext cx="10058400" cy="1371600"/>
          </a:xfrm>
        </p:spPr>
        <p:txBody>
          <a:bodyPr>
            <a:normAutofit fontScale="90000"/>
          </a:bodyPr>
          <a:lstStyle/>
          <a:p>
            <a:r>
              <a:rPr lang="en-US" sz="3100" dirty="0"/>
              <a:t>Tweets</a:t>
            </a:r>
            <a:r>
              <a:rPr lang="en-US" sz="4800" b="1" dirty="0"/>
              <a:t> </a:t>
            </a:r>
            <a:r>
              <a:rPr lang="en-US" sz="3100" dirty="0"/>
              <a:t>Content</a:t>
            </a:r>
            <a:r>
              <a:rPr lang="en-US" sz="4800" b="1" dirty="0"/>
              <a:t> </a:t>
            </a:r>
            <a:r>
              <a:rPr lang="en-US" sz="3100" dirty="0"/>
              <a:t>Credibility</a:t>
            </a:r>
            <a:r>
              <a:rPr lang="en-US" sz="4800" b="1" dirty="0"/>
              <a:t> </a:t>
            </a:r>
            <a:r>
              <a:rPr lang="en-US" sz="3100" dirty="0"/>
              <a:t>model</a:t>
            </a:r>
            <a:r>
              <a:rPr lang="en-US" sz="4800" b="1" dirty="0"/>
              <a:t> </a:t>
            </a:r>
            <a:r>
              <a:rPr lang="en-US" sz="3100" dirty="0"/>
              <a:t>Phases</a:t>
            </a:r>
            <a:r>
              <a:rPr lang="en-US" sz="4800" b="1" dirty="0"/>
              <a:t> </a:t>
            </a:r>
          </a:p>
        </p:txBody>
      </p:sp>
      <p:sp>
        <p:nvSpPr>
          <p:cNvPr id="3" name="Content Placeholder 2">
            <a:extLst>
              <a:ext uri="{FF2B5EF4-FFF2-40B4-BE49-F238E27FC236}">
                <a16:creationId xmlns:a16="http://schemas.microsoft.com/office/drawing/2014/main" id="{AC6E0A50-A92D-4273-B4AC-5A3F612445EB}"/>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dirty="0"/>
              <a:t> </a:t>
            </a:r>
            <a:r>
              <a:rPr lang="en-US" b="1" dirty="0"/>
              <a:t>Phase 1: Identify cannabis related tweets</a:t>
            </a:r>
            <a:r>
              <a:rPr lang="en-US" dirty="0"/>
              <a:t>.</a:t>
            </a:r>
          </a:p>
          <a:p>
            <a:pPr marL="0" indent="0">
              <a:buNone/>
            </a:pPr>
            <a:endParaRPr lang="en-US" dirty="0"/>
          </a:p>
          <a:p>
            <a:pPr marL="0" indent="0">
              <a:buNone/>
            </a:pPr>
            <a:r>
              <a:rPr lang="en-US" dirty="0"/>
              <a:t>In this phase we created a list of key terms that are related to cannabis. </a:t>
            </a:r>
          </a:p>
          <a:p>
            <a:pPr marL="0" indent="0">
              <a:buNone/>
            </a:pPr>
            <a:r>
              <a:rPr lang="en-US" dirty="0"/>
              <a:t>We collected those terms from different papers. The purpose, is to capture as many tweets as possible that have any mention of cannabis in any form.</a:t>
            </a:r>
          </a:p>
          <a:p>
            <a:pPr marL="0" indent="0">
              <a:buNone/>
            </a:pPr>
            <a:endParaRPr lang="en-US" dirty="0"/>
          </a:p>
          <a:p>
            <a:pPr marL="0" indent="0">
              <a:buNone/>
            </a:pPr>
            <a:r>
              <a:rPr lang="en-US" dirty="0"/>
              <a:t>   - Our list had </a:t>
            </a:r>
            <a:r>
              <a:rPr lang="en-IN" dirty="0">
                <a:solidFill>
                  <a:srgbClr val="404040"/>
                </a:solidFill>
              </a:rPr>
              <a:t>31 cannabis related terms.</a:t>
            </a:r>
          </a:p>
          <a:p>
            <a:pPr marL="0" indent="0">
              <a:buNone/>
            </a:pPr>
            <a:endParaRPr lang="en-IN" dirty="0">
              <a:solidFill>
                <a:srgbClr val="404040"/>
              </a:solidFill>
            </a:endParaRPr>
          </a:p>
          <a:p>
            <a:pPr marL="0" indent="0">
              <a:buNone/>
            </a:pPr>
            <a:r>
              <a:rPr lang="en-IN" dirty="0">
                <a:solidFill>
                  <a:srgbClr val="404040"/>
                </a:solidFill>
              </a:rPr>
              <a:t>   - This list is attached with our project.</a:t>
            </a:r>
          </a:p>
          <a:p>
            <a:pPr marL="0" indent="0">
              <a:buNone/>
            </a:pPr>
            <a:endParaRPr lang="en-IN" dirty="0">
              <a:solidFill>
                <a:srgbClr val="404040"/>
              </a:solidFill>
            </a:endParaRPr>
          </a:p>
          <a:p>
            <a:pPr marL="0" indent="0">
              <a:buNone/>
            </a:pPr>
            <a:endParaRPr lang="en-US" dirty="0"/>
          </a:p>
          <a:p>
            <a:pPr marL="571500" indent="-571500">
              <a:buFont typeface="+mj-lt"/>
              <a:buAutoNum type="romanUcPeriod"/>
            </a:pPr>
            <a:endParaRPr lang="en-US" dirty="0"/>
          </a:p>
          <a:p>
            <a:pPr marL="571500" indent="-571500">
              <a:buFont typeface="+mj-lt"/>
              <a:buAutoNum type="romanUcPeriod"/>
            </a:pPr>
            <a:endParaRPr lang="en-US" dirty="0"/>
          </a:p>
          <a:p>
            <a:endParaRPr lang="en-US" dirty="0"/>
          </a:p>
        </p:txBody>
      </p:sp>
    </p:spTree>
    <p:extLst>
      <p:ext uri="{BB962C8B-B14F-4D97-AF65-F5344CB8AC3E}">
        <p14:creationId xmlns:p14="http://schemas.microsoft.com/office/powerpoint/2010/main" val="178027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994D-E9C9-4007-A9AE-7A5EB4A0A3B8}"/>
              </a:ext>
            </a:extLst>
          </p:cNvPr>
          <p:cNvSpPr>
            <a:spLocks noGrp="1"/>
          </p:cNvSpPr>
          <p:nvPr>
            <p:ph type="title"/>
          </p:nvPr>
        </p:nvSpPr>
        <p:spPr>
          <a:xfrm>
            <a:off x="838200" y="365126"/>
            <a:ext cx="10515600" cy="730250"/>
          </a:xfrm>
        </p:spPr>
        <p:txBody>
          <a:bodyPr>
            <a:normAutofit/>
          </a:bodyPr>
          <a:lstStyle/>
          <a:p>
            <a:r>
              <a:rPr lang="en-US" sz="1800" dirty="0"/>
              <a:t>Continued.. </a:t>
            </a:r>
          </a:p>
        </p:txBody>
      </p:sp>
      <p:sp>
        <p:nvSpPr>
          <p:cNvPr id="3" name="Content Placeholder 2">
            <a:extLst>
              <a:ext uri="{FF2B5EF4-FFF2-40B4-BE49-F238E27FC236}">
                <a16:creationId xmlns:a16="http://schemas.microsoft.com/office/drawing/2014/main" id="{5EB3DA16-4E37-49FB-ADE8-23CB9872C70F}"/>
              </a:ext>
            </a:extLst>
          </p:cNvPr>
          <p:cNvSpPr>
            <a:spLocks noGrp="1"/>
          </p:cNvSpPr>
          <p:nvPr>
            <p:ph idx="1"/>
          </p:nvPr>
        </p:nvSpPr>
        <p:spPr>
          <a:xfrm>
            <a:off x="528320" y="1095376"/>
            <a:ext cx="10825480" cy="5543550"/>
          </a:xfrm>
        </p:spPr>
        <p:txBody>
          <a:bodyPr>
            <a:normAutofit/>
          </a:bodyPr>
          <a:lstStyle/>
          <a:p>
            <a:pPr>
              <a:buFont typeface="Wingdings" panose="05000000000000000000" pitchFamily="2" charset="2"/>
              <a:buChar char="v"/>
            </a:pPr>
            <a:r>
              <a:rPr lang="en-US" b="1" dirty="0"/>
              <a:t> Phase 2: Collecting Medical claims </a:t>
            </a:r>
          </a:p>
          <a:p>
            <a:pPr marL="0" indent="0">
              <a:buNone/>
            </a:pPr>
            <a:r>
              <a:rPr lang="en-US" dirty="0"/>
              <a:t>    - After collecting all the tweets with cannabis related terms we collected a list of verified medical benefits in regards to the use of medical Marijuana. </a:t>
            </a:r>
          </a:p>
          <a:p>
            <a:pPr marL="0" indent="0">
              <a:buNone/>
            </a:pPr>
            <a:r>
              <a:rPr lang="en-US" dirty="0"/>
              <a:t>    - This data will be used in order to help us label, those tweets that have a verified medical content of cannabis usage or benefits.</a:t>
            </a:r>
          </a:p>
          <a:p>
            <a:pPr marL="0" indent="0">
              <a:buNone/>
            </a:pPr>
            <a:endParaRPr lang="en-US" dirty="0"/>
          </a:p>
          <a:p>
            <a:pPr marL="0" indent="0">
              <a:buNone/>
            </a:pPr>
            <a:r>
              <a:rPr lang="en-US" b="1" u="sng" dirty="0"/>
              <a:t>We based our selection of verified medical claims:</a:t>
            </a:r>
          </a:p>
          <a:p>
            <a:pPr marL="0" indent="0">
              <a:buNone/>
            </a:pPr>
            <a:endParaRPr lang="en-US" b="1" u="sng" dirty="0"/>
          </a:p>
          <a:p>
            <a:pPr>
              <a:lnSpc>
                <a:spcPct val="90000"/>
              </a:lnSpc>
              <a:buFont typeface="Wingdings" panose="05000000000000000000" pitchFamily="2" charset="2"/>
              <a:buChar char="Ø"/>
            </a:pPr>
            <a:r>
              <a:rPr lang="en-US" dirty="0">
                <a:solidFill>
                  <a:schemeClr val="tx1">
                    <a:lumMod val="75000"/>
                    <a:lumOff val="25000"/>
                  </a:schemeClr>
                </a:solidFill>
              </a:rPr>
              <a:t>Diseases proven to benefit from cannabinoids based on Randomized clinical Trials(RCTs) double blinded trials.</a:t>
            </a:r>
          </a:p>
          <a:p>
            <a:pPr>
              <a:lnSpc>
                <a:spcPct val="90000"/>
              </a:lnSpc>
              <a:buFont typeface="Wingdings" panose="05000000000000000000" pitchFamily="2" charset="2"/>
              <a:buChar char="Ø"/>
            </a:pPr>
            <a:r>
              <a:rPr lang="en-US" dirty="0">
                <a:solidFill>
                  <a:schemeClr val="tx1">
                    <a:lumMod val="75000"/>
                    <a:lumOff val="25000"/>
                  </a:schemeClr>
                </a:solidFill>
              </a:rPr>
              <a:t>FDA approved medicinal cannabinoids.</a:t>
            </a:r>
          </a:p>
          <a:p>
            <a:pPr>
              <a:lnSpc>
                <a:spcPct val="90000"/>
              </a:lnSpc>
              <a:buFont typeface="Wingdings" panose="05000000000000000000" pitchFamily="2" charset="2"/>
              <a:buChar char="Ø"/>
            </a:pPr>
            <a:r>
              <a:rPr lang="en-US" dirty="0">
                <a:solidFill>
                  <a:schemeClr val="tx1">
                    <a:lumMod val="75000"/>
                    <a:lumOff val="25000"/>
                  </a:schemeClr>
                </a:solidFill>
              </a:rPr>
              <a:t>Research results from National Institute of Health (NIH)</a:t>
            </a:r>
          </a:p>
          <a:p>
            <a:pPr>
              <a:buFont typeface="Wingdings" panose="05000000000000000000" pitchFamily="2" charset="2"/>
              <a:buChar char="Ø"/>
            </a:pPr>
            <a:endParaRPr lang="en-US" dirty="0"/>
          </a:p>
          <a:p>
            <a:pPr marL="0" indent="0">
              <a:buNone/>
            </a:pPr>
            <a:r>
              <a:rPr lang="en-US" dirty="0"/>
              <a:t>    -  Our facts sheet included 11 proven medical claims for Cannabis.</a:t>
            </a:r>
          </a:p>
          <a:p>
            <a:pPr marL="0" indent="0">
              <a:buNone/>
            </a:pPr>
            <a:r>
              <a:rPr lang="en-US" dirty="0"/>
              <a:t>   </a:t>
            </a:r>
          </a:p>
        </p:txBody>
      </p:sp>
    </p:spTree>
    <p:extLst>
      <p:ext uri="{BB962C8B-B14F-4D97-AF65-F5344CB8AC3E}">
        <p14:creationId xmlns:p14="http://schemas.microsoft.com/office/powerpoint/2010/main" val="2642439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8C4B2-28EA-415B-8126-DFAC45414557}"/>
              </a:ext>
            </a:extLst>
          </p:cNvPr>
          <p:cNvSpPr>
            <a:spLocks noGrp="1"/>
          </p:cNvSpPr>
          <p:nvPr>
            <p:ph type="title"/>
          </p:nvPr>
        </p:nvSpPr>
        <p:spPr>
          <a:xfrm>
            <a:off x="838200" y="365125"/>
            <a:ext cx="10515600" cy="1006475"/>
          </a:xfrm>
        </p:spPr>
        <p:txBody>
          <a:bodyPr/>
          <a:lstStyle/>
          <a:p>
            <a:r>
              <a:rPr lang="en-US" dirty="0"/>
              <a:t>Continued… </a:t>
            </a:r>
          </a:p>
        </p:txBody>
      </p:sp>
      <p:sp>
        <p:nvSpPr>
          <p:cNvPr id="3" name="Content Placeholder 2">
            <a:extLst>
              <a:ext uri="{FF2B5EF4-FFF2-40B4-BE49-F238E27FC236}">
                <a16:creationId xmlns:a16="http://schemas.microsoft.com/office/drawing/2014/main" id="{A9BD97AA-BA12-4145-8E0A-0AE9ADE9657B}"/>
              </a:ext>
            </a:extLst>
          </p:cNvPr>
          <p:cNvSpPr>
            <a:spLocks noGrp="1"/>
          </p:cNvSpPr>
          <p:nvPr>
            <p:ph idx="1"/>
          </p:nvPr>
        </p:nvSpPr>
        <p:spPr>
          <a:xfrm>
            <a:off x="609600" y="1737360"/>
            <a:ext cx="10515600" cy="4297680"/>
          </a:xfrm>
        </p:spPr>
        <p:txBody>
          <a:bodyPr/>
          <a:lstStyle/>
          <a:p>
            <a:pPr>
              <a:buFont typeface="Wingdings" panose="05000000000000000000" pitchFamily="2" charset="2"/>
              <a:buChar char="v"/>
            </a:pPr>
            <a:r>
              <a:rPr lang="en-US" sz="2000" b="1" dirty="0"/>
              <a:t>Phase 3: Creating Buckets of words (keywords lists)</a:t>
            </a:r>
          </a:p>
          <a:p>
            <a:pPr marL="0" indent="0">
              <a:buNone/>
            </a:pPr>
            <a:r>
              <a:rPr lang="en-US" sz="2000" dirty="0"/>
              <a:t>    - In this phase we have created several bag of words or buckets that would later be used to create our semantic content connections for a tweet.</a:t>
            </a:r>
          </a:p>
          <a:p>
            <a:pPr marL="0" indent="0">
              <a:buNone/>
            </a:pPr>
            <a:endParaRPr lang="en-US" sz="2000" dirty="0"/>
          </a:p>
          <a:p>
            <a:pPr marL="0" indent="0">
              <a:buNone/>
            </a:pPr>
            <a:r>
              <a:rPr lang="en-US" sz="2000" dirty="0"/>
              <a:t>   - Those buckets will be used to filter our initial dataset of cannabis tweets to identify which tweets contain medical claims.</a:t>
            </a:r>
          </a:p>
          <a:p>
            <a:pPr marL="0" indent="0">
              <a:buNone/>
            </a:pPr>
            <a:endParaRPr lang="en-US" sz="2000" dirty="0"/>
          </a:p>
          <a:p>
            <a:pPr marL="0" indent="0">
              <a:buNone/>
            </a:pPr>
            <a:r>
              <a:rPr lang="en-US" sz="2000" dirty="0"/>
              <a:t> - And later on filter those further to which of those claims are verified medical claim in order to label our tweet as such.</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1304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6839-985D-4F48-A454-C48ECACA729F}"/>
              </a:ext>
            </a:extLst>
          </p:cNvPr>
          <p:cNvSpPr>
            <a:spLocks noGrp="1"/>
          </p:cNvSpPr>
          <p:nvPr>
            <p:ph type="title"/>
          </p:nvPr>
        </p:nvSpPr>
        <p:spPr>
          <a:xfrm>
            <a:off x="860742" y="1124988"/>
            <a:ext cx="4425962" cy="2387600"/>
          </a:xfrm>
        </p:spPr>
        <p:txBody>
          <a:bodyPr vert="horz" lIns="91440" tIns="45720" rIns="91440" bIns="45720" rtlCol="0" anchor="b">
            <a:normAutofit fontScale="90000"/>
          </a:bodyPr>
          <a:lstStyle/>
          <a:p>
            <a:r>
              <a:rPr lang="en-US" sz="6000" b="1"/>
              <a:t>Building our Model</a:t>
            </a:r>
            <a:endParaRPr lang="en-US" sz="6000"/>
          </a:p>
        </p:txBody>
      </p:sp>
      <p:sp>
        <p:nvSpPr>
          <p:cNvPr id="3" name="Content Placeholder 2">
            <a:extLst>
              <a:ext uri="{FF2B5EF4-FFF2-40B4-BE49-F238E27FC236}">
                <a16:creationId xmlns:a16="http://schemas.microsoft.com/office/drawing/2014/main" id="{ACA1118E-6F01-4B76-BB7A-7D4E7A29D152}"/>
              </a:ext>
            </a:extLst>
          </p:cNvPr>
          <p:cNvSpPr>
            <a:spLocks noGrp="1"/>
          </p:cNvSpPr>
          <p:nvPr>
            <p:ph idx="1"/>
          </p:nvPr>
        </p:nvSpPr>
        <p:spPr>
          <a:xfrm>
            <a:off x="860742" y="3633691"/>
            <a:ext cx="4425962" cy="1655762"/>
          </a:xfrm>
        </p:spPr>
        <p:txBody>
          <a:bodyPr vert="horz" lIns="91440" tIns="45720" rIns="91440" bIns="45720" rtlCol="0">
            <a:normAutofit/>
          </a:bodyPr>
          <a:lstStyle/>
          <a:p>
            <a:pPr marL="0" indent="0">
              <a:buNone/>
            </a:pPr>
            <a:r>
              <a:rPr lang="en-US" sz="2400" b="1"/>
              <a:t>                  </a:t>
            </a:r>
          </a:p>
        </p:txBody>
      </p:sp>
      <p:pic>
        <p:nvPicPr>
          <p:cNvPr id="27" name="Picture 4" descr="A close up of a necklace&#10;&#10;Description automatically generated">
            <a:extLst>
              <a:ext uri="{FF2B5EF4-FFF2-40B4-BE49-F238E27FC236}">
                <a16:creationId xmlns:a16="http://schemas.microsoft.com/office/drawing/2014/main" id="{A1F91AEC-4972-48DF-977F-519BE679077F}"/>
              </a:ext>
            </a:extLst>
          </p:cNvPr>
          <p:cNvPicPr>
            <a:picLocks noChangeAspect="1"/>
          </p:cNvPicPr>
          <p:nvPr/>
        </p:nvPicPr>
        <p:blipFill rotWithShape="1">
          <a:blip r:embed="rId2"/>
          <a:srcRect l="21414" r="15726" b="-2"/>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Tree>
    <p:extLst>
      <p:ext uri="{BB962C8B-B14F-4D97-AF65-F5344CB8AC3E}">
        <p14:creationId xmlns:p14="http://schemas.microsoft.com/office/powerpoint/2010/main" val="1715135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636F-14E7-B947-963C-BEB0054731E2}"/>
              </a:ext>
            </a:extLst>
          </p:cNvPr>
          <p:cNvSpPr>
            <a:spLocks noGrp="1"/>
          </p:cNvSpPr>
          <p:nvPr>
            <p:ph type="title"/>
          </p:nvPr>
        </p:nvSpPr>
        <p:spPr>
          <a:xfrm>
            <a:off x="2222938" y="476317"/>
            <a:ext cx="7737926" cy="816455"/>
          </a:xfrm>
        </p:spPr>
        <p:txBody>
          <a:bodyPr/>
          <a:lstStyle/>
          <a:p>
            <a:r>
              <a:rPr lang="en-US" dirty="0"/>
              <a:t>METHODS USED</a:t>
            </a:r>
          </a:p>
        </p:txBody>
      </p:sp>
      <p:sp>
        <p:nvSpPr>
          <p:cNvPr id="3" name="Content Placeholder 2">
            <a:extLst>
              <a:ext uri="{FF2B5EF4-FFF2-40B4-BE49-F238E27FC236}">
                <a16:creationId xmlns:a16="http://schemas.microsoft.com/office/drawing/2014/main" id="{5CF0419F-6AD4-6E4C-BB75-EB7F7231E040}"/>
              </a:ext>
            </a:extLst>
          </p:cNvPr>
          <p:cNvSpPr>
            <a:spLocks noGrp="1"/>
          </p:cNvSpPr>
          <p:nvPr>
            <p:ph idx="1"/>
          </p:nvPr>
        </p:nvSpPr>
        <p:spPr>
          <a:xfrm>
            <a:off x="882868" y="1576551"/>
            <a:ext cx="10342179" cy="4682359"/>
          </a:xfrm>
        </p:spPr>
        <p:txBody>
          <a:bodyPr/>
          <a:lstStyle/>
          <a:p>
            <a:r>
              <a:rPr lang="en-US" dirty="0"/>
              <a:t>Data Collection</a:t>
            </a:r>
          </a:p>
          <a:p>
            <a:pPr marL="0" indent="0">
              <a:buNone/>
            </a:pPr>
            <a:endParaRPr lang="en-US" dirty="0"/>
          </a:p>
          <a:p>
            <a:pPr marL="0" indent="0">
              <a:buNone/>
            </a:pPr>
            <a:endParaRPr lang="en-US" dirty="0"/>
          </a:p>
          <a:p>
            <a:pPr marL="0" indent="0">
              <a:buNone/>
            </a:pPr>
            <a:endParaRPr lang="en-US" dirty="0"/>
          </a:p>
          <a:p>
            <a:r>
              <a:rPr lang="en-US" dirty="0"/>
              <a:t>Data Screening</a:t>
            </a:r>
          </a:p>
          <a:p>
            <a:endParaRPr lang="en-US" dirty="0"/>
          </a:p>
          <a:p>
            <a:endParaRPr lang="en-US" dirty="0"/>
          </a:p>
          <a:p>
            <a:pPr marL="0" indent="0">
              <a:buNone/>
            </a:pPr>
            <a:endParaRPr lang="en-US" dirty="0"/>
          </a:p>
          <a:p>
            <a:r>
              <a:rPr lang="en-US" dirty="0"/>
              <a:t>Identifying Social Bots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1EBBB6D-D290-BD46-9325-1CF7EBCC0BDA}"/>
              </a:ext>
            </a:extLst>
          </p:cNvPr>
          <p:cNvGraphicFramePr>
            <a:graphicFrameLocks noGrp="1"/>
          </p:cNvGraphicFramePr>
          <p:nvPr/>
        </p:nvGraphicFramePr>
        <p:xfrm>
          <a:off x="1606331" y="2201625"/>
          <a:ext cx="8128000" cy="7416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869847750"/>
                    </a:ext>
                  </a:extLst>
                </a:gridCol>
                <a:gridCol w="4064000">
                  <a:extLst>
                    <a:ext uri="{9D8B030D-6E8A-4147-A177-3AD203B41FA5}">
                      <a16:colId xmlns:a16="http://schemas.microsoft.com/office/drawing/2014/main" val="1527918070"/>
                    </a:ext>
                  </a:extLst>
                </a:gridCol>
              </a:tblGrid>
              <a:tr h="370840">
                <a:tc>
                  <a:txBody>
                    <a:bodyPr/>
                    <a:lstStyle/>
                    <a:p>
                      <a:pPr algn="ctr"/>
                      <a:r>
                        <a:rPr lang="en-US" dirty="0">
                          <a:solidFill>
                            <a:schemeClr val="tx1"/>
                          </a:solidFill>
                        </a:rPr>
                        <a:t>Programming Language</a:t>
                      </a:r>
                    </a:p>
                  </a:txBody>
                  <a:tcPr/>
                </a:tc>
                <a:tc>
                  <a:txBody>
                    <a:bodyPr/>
                    <a:lstStyle/>
                    <a:p>
                      <a:pPr algn="ctr"/>
                      <a:r>
                        <a:rPr lang="en-US" dirty="0">
                          <a:solidFill>
                            <a:schemeClr val="tx1"/>
                          </a:solidFill>
                        </a:rPr>
                        <a:t>API Used</a:t>
                      </a:r>
                    </a:p>
                  </a:txBody>
                  <a:tcPr/>
                </a:tc>
                <a:extLst>
                  <a:ext uri="{0D108BD9-81ED-4DB2-BD59-A6C34878D82A}">
                    <a16:rowId xmlns:a16="http://schemas.microsoft.com/office/drawing/2014/main" val="163219710"/>
                  </a:ext>
                </a:extLst>
              </a:tr>
              <a:tr h="370840">
                <a:tc>
                  <a:txBody>
                    <a:bodyPr/>
                    <a:lstStyle/>
                    <a:p>
                      <a:r>
                        <a:rPr lang="en-US" dirty="0"/>
                        <a:t>Python</a:t>
                      </a:r>
                    </a:p>
                  </a:txBody>
                  <a:tcPr/>
                </a:tc>
                <a:tc>
                  <a:txBody>
                    <a:bodyPr/>
                    <a:lstStyle/>
                    <a:p>
                      <a:r>
                        <a:rPr lang="en-US" dirty="0"/>
                        <a:t>GetoldTweets3</a:t>
                      </a:r>
                    </a:p>
                  </a:txBody>
                  <a:tcPr/>
                </a:tc>
                <a:extLst>
                  <a:ext uri="{0D108BD9-81ED-4DB2-BD59-A6C34878D82A}">
                    <a16:rowId xmlns:a16="http://schemas.microsoft.com/office/drawing/2014/main" val="1277116535"/>
                  </a:ext>
                </a:extLst>
              </a:tr>
            </a:tbl>
          </a:graphicData>
        </a:graphic>
      </p:graphicFrame>
      <p:graphicFrame>
        <p:nvGraphicFramePr>
          <p:cNvPr id="5" name="Table 4">
            <a:extLst>
              <a:ext uri="{FF2B5EF4-FFF2-40B4-BE49-F238E27FC236}">
                <a16:creationId xmlns:a16="http://schemas.microsoft.com/office/drawing/2014/main" id="{2080212B-D0F4-7B4B-8ED2-989779720FB9}"/>
              </a:ext>
            </a:extLst>
          </p:cNvPr>
          <p:cNvGraphicFramePr>
            <a:graphicFrameLocks noGrp="1"/>
          </p:cNvGraphicFramePr>
          <p:nvPr/>
        </p:nvGraphicFramePr>
        <p:xfrm>
          <a:off x="1606331" y="5281449"/>
          <a:ext cx="8128000" cy="7416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869847750"/>
                    </a:ext>
                  </a:extLst>
                </a:gridCol>
                <a:gridCol w="4064000">
                  <a:extLst>
                    <a:ext uri="{9D8B030D-6E8A-4147-A177-3AD203B41FA5}">
                      <a16:colId xmlns:a16="http://schemas.microsoft.com/office/drawing/2014/main" val="1527918070"/>
                    </a:ext>
                  </a:extLst>
                </a:gridCol>
              </a:tblGrid>
              <a:tr h="370840">
                <a:tc>
                  <a:txBody>
                    <a:bodyPr/>
                    <a:lstStyle/>
                    <a:p>
                      <a:pPr algn="ctr"/>
                      <a:r>
                        <a:rPr lang="en-US" dirty="0">
                          <a:solidFill>
                            <a:schemeClr val="tx1"/>
                          </a:solidFill>
                        </a:rPr>
                        <a:t>Programming Language</a:t>
                      </a:r>
                    </a:p>
                  </a:txBody>
                  <a:tcPr/>
                </a:tc>
                <a:tc>
                  <a:txBody>
                    <a:bodyPr/>
                    <a:lstStyle/>
                    <a:p>
                      <a:pPr algn="ctr"/>
                      <a:r>
                        <a:rPr lang="en-US" dirty="0">
                          <a:solidFill>
                            <a:schemeClr val="tx1"/>
                          </a:solidFill>
                        </a:rPr>
                        <a:t>Package Used</a:t>
                      </a:r>
                    </a:p>
                  </a:txBody>
                  <a:tcPr/>
                </a:tc>
                <a:extLst>
                  <a:ext uri="{0D108BD9-81ED-4DB2-BD59-A6C34878D82A}">
                    <a16:rowId xmlns:a16="http://schemas.microsoft.com/office/drawing/2014/main" val="163219710"/>
                  </a:ext>
                </a:extLst>
              </a:tr>
              <a:tr h="370840">
                <a:tc>
                  <a:txBody>
                    <a:bodyPr/>
                    <a:lstStyle/>
                    <a:p>
                      <a:r>
                        <a:rPr lang="en-US" dirty="0"/>
                        <a:t>R</a:t>
                      </a:r>
                    </a:p>
                  </a:txBody>
                  <a:tcPr/>
                </a:tc>
                <a:tc>
                  <a:txBody>
                    <a:bodyPr/>
                    <a:lstStyle/>
                    <a:p>
                      <a:r>
                        <a:rPr lang="en-US" dirty="0"/>
                        <a:t>Tweetbotornot2</a:t>
                      </a:r>
                    </a:p>
                  </a:txBody>
                  <a:tcPr/>
                </a:tc>
                <a:extLst>
                  <a:ext uri="{0D108BD9-81ED-4DB2-BD59-A6C34878D82A}">
                    <a16:rowId xmlns:a16="http://schemas.microsoft.com/office/drawing/2014/main" val="1277116535"/>
                  </a:ext>
                </a:extLst>
              </a:tr>
            </a:tbl>
          </a:graphicData>
        </a:graphic>
      </p:graphicFrame>
      <p:graphicFrame>
        <p:nvGraphicFramePr>
          <p:cNvPr id="7" name="Table 6">
            <a:extLst>
              <a:ext uri="{FF2B5EF4-FFF2-40B4-BE49-F238E27FC236}">
                <a16:creationId xmlns:a16="http://schemas.microsoft.com/office/drawing/2014/main" id="{01AC7DA0-EEC9-7D47-907A-F561CC113D59}"/>
              </a:ext>
            </a:extLst>
          </p:cNvPr>
          <p:cNvGraphicFramePr>
            <a:graphicFrameLocks noGrp="1"/>
          </p:cNvGraphicFramePr>
          <p:nvPr/>
        </p:nvGraphicFramePr>
        <p:xfrm>
          <a:off x="1606331" y="3634302"/>
          <a:ext cx="8128000" cy="7416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869847750"/>
                    </a:ext>
                  </a:extLst>
                </a:gridCol>
                <a:gridCol w="4064000">
                  <a:extLst>
                    <a:ext uri="{9D8B030D-6E8A-4147-A177-3AD203B41FA5}">
                      <a16:colId xmlns:a16="http://schemas.microsoft.com/office/drawing/2014/main" val="1527918070"/>
                    </a:ext>
                  </a:extLst>
                </a:gridCol>
              </a:tblGrid>
              <a:tr h="370840">
                <a:tc>
                  <a:txBody>
                    <a:bodyPr/>
                    <a:lstStyle/>
                    <a:p>
                      <a:pPr algn="ctr"/>
                      <a:r>
                        <a:rPr lang="en-US" dirty="0">
                          <a:solidFill>
                            <a:schemeClr val="tx1"/>
                          </a:solidFill>
                        </a:rPr>
                        <a:t>Programming Language</a:t>
                      </a:r>
                    </a:p>
                  </a:txBody>
                  <a:tcPr/>
                </a:tc>
                <a:tc>
                  <a:txBody>
                    <a:bodyPr/>
                    <a:lstStyle/>
                    <a:p>
                      <a:pPr algn="ctr"/>
                      <a:r>
                        <a:rPr lang="en-US" dirty="0">
                          <a:solidFill>
                            <a:schemeClr val="tx1"/>
                          </a:solidFill>
                        </a:rPr>
                        <a:t>Method Used</a:t>
                      </a:r>
                    </a:p>
                  </a:txBody>
                  <a:tcPr/>
                </a:tc>
                <a:extLst>
                  <a:ext uri="{0D108BD9-81ED-4DB2-BD59-A6C34878D82A}">
                    <a16:rowId xmlns:a16="http://schemas.microsoft.com/office/drawing/2014/main" val="163219710"/>
                  </a:ext>
                </a:extLst>
              </a:tr>
              <a:tr h="370840">
                <a:tc>
                  <a:txBody>
                    <a:bodyPr/>
                    <a:lstStyle/>
                    <a:p>
                      <a:r>
                        <a:rPr lang="en-US" dirty="0"/>
                        <a:t>Python</a:t>
                      </a:r>
                    </a:p>
                  </a:txBody>
                  <a:tcPr/>
                </a:tc>
                <a:tc>
                  <a:txBody>
                    <a:bodyPr/>
                    <a:lstStyle/>
                    <a:p>
                      <a:r>
                        <a:rPr lang="en-US" dirty="0"/>
                        <a:t>3 phase bag of words classifier</a:t>
                      </a:r>
                    </a:p>
                  </a:txBody>
                  <a:tcPr/>
                </a:tc>
                <a:extLst>
                  <a:ext uri="{0D108BD9-81ED-4DB2-BD59-A6C34878D82A}">
                    <a16:rowId xmlns:a16="http://schemas.microsoft.com/office/drawing/2014/main" val="1277116535"/>
                  </a:ext>
                </a:extLst>
              </a:tr>
            </a:tbl>
          </a:graphicData>
        </a:graphic>
      </p:graphicFrame>
    </p:spTree>
    <p:extLst>
      <p:ext uri="{BB962C8B-B14F-4D97-AF65-F5344CB8AC3E}">
        <p14:creationId xmlns:p14="http://schemas.microsoft.com/office/powerpoint/2010/main" val="394628180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otalTime>806</TotalTime>
  <Words>3262</Words>
  <Application>Microsoft Office PowerPoint</Application>
  <PresentationFormat>Widescreen</PresentationFormat>
  <Paragraphs>372</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Gill Sans MT</vt:lpstr>
      <vt:lpstr>Wingdings</vt:lpstr>
      <vt:lpstr>Parcel</vt:lpstr>
      <vt:lpstr>Identification Of Misinformation for Cannabis Medical use on Twitter</vt:lpstr>
      <vt:lpstr>IntroductioN </vt:lpstr>
      <vt:lpstr>Objective</vt:lpstr>
      <vt:lpstr>MOTIVATION</vt:lpstr>
      <vt:lpstr>Tweets Content Credibility model Phases </vt:lpstr>
      <vt:lpstr>Continued.. </vt:lpstr>
      <vt:lpstr>Continued… </vt:lpstr>
      <vt:lpstr>Building our Model</vt:lpstr>
      <vt:lpstr>METHODS USED</vt:lpstr>
      <vt:lpstr>METHODS USED</vt:lpstr>
      <vt:lpstr>Data Collection</vt:lpstr>
      <vt:lpstr>Medical Conditions &amp; Effects bucket</vt:lpstr>
      <vt:lpstr>Data Screening</vt:lpstr>
      <vt:lpstr>Continued… </vt:lpstr>
      <vt:lpstr>Continued…</vt:lpstr>
      <vt:lpstr>AN Example of our targeted Tweets</vt:lpstr>
      <vt:lpstr>DATA PREPROCESSING</vt:lpstr>
      <vt:lpstr> Bot or Non-Bots </vt:lpstr>
      <vt:lpstr>IDENTIFYING TWITTER BOTS</vt:lpstr>
      <vt:lpstr>IDENTIFYING TWITTER BOTS</vt:lpstr>
      <vt:lpstr>BOT AND NON-BOTS</vt:lpstr>
      <vt:lpstr>Behavior of bots</vt:lpstr>
      <vt:lpstr>BEHAVIOR OF BOTS</vt:lpstr>
      <vt:lpstr>SOURCE ANALYSIS of bots – user mentions</vt:lpstr>
      <vt:lpstr>SOURCE ANALYSIS of bots - urls</vt:lpstr>
      <vt:lpstr>PowerPoint Presentation</vt:lpstr>
      <vt:lpstr>PowerPoint Presentation</vt:lpstr>
      <vt:lpstr>SOURCE ANALYSIS – NETWORK OF BOTS</vt:lpstr>
      <vt:lpstr>Tweets content Analysis</vt:lpstr>
      <vt:lpstr>Tweets content analysis</vt:lpstr>
      <vt:lpstr>Verified Medical facts how did we choose!</vt:lpstr>
      <vt:lpstr>Facts sheet used in our project to Classify tweets</vt:lpstr>
      <vt:lpstr>Algorithm for classifying tweets-  Facts or Misinformation</vt:lpstr>
      <vt:lpstr>A demonstration on how the Algorithm classifies tweets!</vt:lpstr>
      <vt:lpstr>Tweets classified as facts by algorithm</vt:lpstr>
      <vt:lpstr>CONTENT ANALYSIS - PROMOTIONAL TWEETS</vt:lpstr>
      <vt:lpstr>CONTENT ANALYSIS – PROMOTIONAL TWEETS</vt:lpstr>
      <vt:lpstr>CONTENT ANALYSIS – PROMOTIONAL TWEETS vs. Facts/unverified facts</vt:lpstr>
      <vt:lpstr>FINDINGS</vt:lpstr>
      <vt:lpstr>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Misinformation for Cannabis Medical use on Twitter</dc:title>
  <dc:creator>Ponnusamy Paramashivam, Vaishnavii</dc:creator>
  <cp:lastModifiedBy>elnajjar.nusair@gmail.com</cp:lastModifiedBy>
  <cp:revision>55</cp:revision>
  <dcterms:created xsi:type="dcterms:W3CDTF">2020-05-07T23:23:23Z</dcterms:created>
  <dcterms:modified xsi:type="dcterms:W3CDTF">2020-05-08T21:40:53Z</dcterms:modified>
</cp:coreProperties>
</file>